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 id="2147483662" r:id="rId3"/>
  </p:sldMasterIdLst>
  <p:notesMasterIdLst>
    <p:notesMasterId r:id="rId7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323" r:id="rId18"/>
    <p:sldId id="324" r:id="rId19"/>
    <p:sldId id="325"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327" r:id="rId36"/>
    <p:sldId id="328"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Lst>
  <p:sldSz cx="9144000" cy="6858000" type="screen4x3"/>
  <p:notesSz cx="6858000" cy="9144000"/>
  <p:embeddedFontLst>
    <p:embeddedFont>
      <p:font typeface="Times" panose="02020603050405020304" pitchFamily="18" charset="0"/>
      <p:regular r:id="rId77"/>
      <p:bold r:id="rId78"/>
      <p:italic r:id="rId79"/>
      <p:boldItalic r:id="rId80"/>
    </p:embeddedFont>
    <p:embeddedFont>
      <p:font typeface="Tahoma" panose="020B0604030504040204" pitchFamily="34" charset="0"/>
      <p:regular r:id="rId81"/>
      <p:bold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72" y="3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notesMaster" Target="notesMasters/notesMaster1.xml"/><Relationship Id="rId84"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font" Target="fonts/font3.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font" Target="fonts/font6.fntdata"/><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font" Target="fonts/font1.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font" Target="fonts/font4.fntdata"/><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extLst>
      <p:ext uri="{BB962C8B-B14F-4D97-AF65-F5344CB8AC3E}">
        <p14:creationId xmlns:p14="http://schemas.microsoft.com/office/powerpoint/2010/main" val="41307150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strike="noStrike" cap="none">
                <a:solidFill>
                  <a:srgbClr val="000000"/>
                </a:solidFill>
                <a:latin typeface="Arial"/>
                <a:ea typeface="Arial"/>
                <a:cs typeface="Arial"/>
                <a:sym typeface="Arial"/>
              </a:rPr>
              <a:t>1</a:t>
            </a:fld>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704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207" name="Google Shape;20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 name="Google Shape;208;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899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222" name="Google Shape;22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154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232" name="Google Shape;23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 name="Google Shape;233;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3650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247" name="Google Shape;247;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8" name="Google Shape;248;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923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14</a:t>
            </a:fld>
            <a:endParaRPr/>
          </a:p>
        </p:txBody>
      </p:sp>
      <p:sp>
        <p:nvSpPr>
          <p:cNvPr id="258" name="Google Shape;258;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9" name="Google Shape;259;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71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18</a:t>
            </a:fld>
            <a:endParaRPr/>
          </a:p>
        </p:txBody>
      </p:sp>
      <p:sp>
        <p:nvSpPr>
          <p:cNvPr id="273" name="Google Shape;27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4" name="Google Shape;274;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210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284" name="Google Shape;284;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5" name="Google Shape;285;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81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20</a:t>
            </a:fld>
            <a:endParaRPr/>
          </a:p>
        </p:txBody>
      </p:sp>
      <p:sp>
        <p:nvSpPr>
          <p:cNvPr id="292" name="Google Shape;292;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 name="Google Shape;293;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5106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21</a:t>
            </a:fld>
            <a:endParaRPr/>
          </a:p>
        </p:txBody>
      </p:sp>
      <p:sp>
        <p:nvSpPr>
          <p:cNvPr id="302" name="Google Shape;302;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3" name="Google Shape;303;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6701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22</a:t>
            </a:fld>
            <a:endParaRPr/>
          </a:p>
        </p:txBody>
      </p:sp>
      <p:sp>
        <p:nvSpPr>
          <p:cNvPr id="312" name="Google Shape;312;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3" name="Google Shape;313;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570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902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23</a:t>
            </a:fld>
            <a:endParaRPr/>
          </a:p>
        </p:txBody>
      </p:sp>
      <p:sp>
        <p:nvSpPr>
          <p:cNvPr id="322" name="Google Shape;322;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3" name="Google Shape;323;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142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24</a:t>
            </a:fld>
            <a:endParaRPr/>
          </a:p>
        </p:txBody>
      </p:sp>
      <p:sp>
        <p:nvSpPr>
          <p:cNvPr id="332" name="Google Shape;332;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3" name="Google Shape;333;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614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343" name="Google Shape;343;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4" name="Google Shape;344;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942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26</a:t>
            </a:fld>
            <a:endParaRPr/>
          </a:p>
        </p:txBody>
      </p:sp>
      <p:sp>
        <p:nvSpPr>
          <p:cNvPr id="354" name="Google Shape;354;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5" name="Google Shape;355;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845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365" name="Google Shape;365;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6" name="Google Shape;366;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721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375" name="Google Shape;375;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6" name="Google Shape;376;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361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29</a:t>
            </a:fld>
            <a:endParaRPr/>
          </a:p>
        </p:txBody>
      </p:sp>
      <p:sp>
        <p:nvSpPr>
          <p:cNvPr id="390" name="Google Shape;390;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1" name="Google Shape;391;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551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401" name="Google Shape;401;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2" name="Google Shape;402;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5822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413" name="Google Shape;413;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4" name="Google Shape;414;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153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423" name="Google Shape;423;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4" name="Google Shape;424;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277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a:solidFill>
                  <a:schemeClr val="dk1"/>
                </a:solidFill>
                <a:latin typeface="Arial"/>
                <a:ea typeface="Arial"/>
                <a:cs typeface="Arial"/>
                <a:sym typeface="Arial"/>
              </a:rPr>
              <a:t>10.#</a:t>
            </a:r>
            <a:endParaRPr/>
          </a:p>
        </p:txBody>
      </p:sp>
      <p:sp>
        <p:nvSpPr>
          <p:cNvPr id="110" name="Google Shape;11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 name="Google Shape;11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65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432" name="Google Shape;43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3" name="Google Shape;433;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4758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3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447" name="Google Shape;447;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8" name="Google Shape;448;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5825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456" name="Google Shape;45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7" name="Google Shape;457;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592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471" name="Google Shape;471;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2" name="Google Shape;472;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168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3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479" name="Google Shape;479;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0" name="Google Shape;480;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16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40</a:t>
            </a:fld>
            <a:endParaRPr/>
          </a:p>
        </p:txBody>
      </p:sp>
      <p:sp>
        <p:nvSpPr>
          <p:cNvPr id="496" name="Google Shape;496;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7" name="Google Shape;497;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97018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3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507" name="Google Shape;507;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8" name="Google Shape;508;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7736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3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42</a:t>
            </a:fld>
            <a:endParaRPr/>
          </a:p>
        </p:txBody>
      </p:sp>
      <p:sp>
        <p:nvSpPr>
          <p:cNvPr id="515" name="Google Shape;515;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6" name="Google Shape;516;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142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3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43</a:t>
            </a:fld>
            <a:endParaRPr/>
          </a:p>
        </p:txBody>
      </p:sp>
      <p:sp>
        <p:nvSpPr>
          <p:cNvPr id="526" name="Google Shape;526;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7" name="Google Shape;527;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77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3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44</a:t>
            </a:fld>
            <a:endParaRPr/>
          </a:p>
        </p:txBody>
      </p:sp>
      <p:sp>
        <p:nvSpPr>
          <p:cNvPr id="537" name="Google Shape;537;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8" name="Google Shape;538;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487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a:solidFill>
                  <a:schemeClr val="dk1"/>
                </a:solidFill>
                <a:latin typeface="Arial"/>
                <a:ea typeface="Arial"/>
                <a:cs typeface="Arial"/>
                <a:sym typeface="Arial"/>
              </a:rPr>
              <a:t>10.#</a:t>
            </a:r>
            <a:endParaRPr/>
          </a:p>
        </p:txBody>
      </p:sp>
      <p:sp>
        <p:nvSpPr>
          <p:cNvPr id="127" name="Google Shape;12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 name="Google Shape;12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8477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4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546" name="Google Shape;546;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7" name="Google Shape;547;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0010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4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561" name="Google Shape;561;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2" name="Google Shape;562;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710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4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576" name="Google Shape;576;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7" name="Google Shape;577;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780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4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591" name="Google Shape;591;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2" name="Google Shape;592;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5026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4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599" name="Google Shape;599;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0" name="Google Shape;600;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86381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4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607" name="Google Shape;607;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8" name="Google Shape;608;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7350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4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615" name="Google Shape;615;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6" name="Google Shape;616;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06307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4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625" name="Google Shape;625;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6" name="Google Shape;626;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3448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4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635" name="Google Shape;635;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6" name="Google Shape;636;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082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4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645" name="Google Shape;645;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6" name="Google Shape;646;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173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143" name="Google Shape;14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7535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5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55</a:t>
            </a:fld>
            <a:endParaRPr/>
          </a:p>
        </p:txBody>
      </p:sp>
      <p:sp>
        <p:nvSpPr>
          <p:cNvPr id="660" name="Google Shape;660;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1" name="Google Shape;661;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2523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5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56</a:t>
            </a:fld>
            <a:endParaRPr/>
          </a:p>
        </p:txBody>
      </p:sp>
      <p:sp>
        <p:nvSpPr>
          <p:cNvPr id="670" name="Google Shape;670;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1" name="Google Shape;671;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2351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5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57</a:t>
            </a:fld>
            <a:endParaRPr/>
          </a:p>
        </p:txBody>
      </p:sp>
      <p:sp>
        <p:nvSpPr>
          <p:cNvPr id="684" name="Google Shape;684;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5" name="Google Shape;685;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4015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5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694" name="Google Shape;694;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5" name="Google Shape;695;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213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5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59</a:t>
            </a:fld>
            <a:endParaRPr/>
          </a:p>
        </p:txBody>
      </p:sp>
      <p:sp>
        <p:nvSpPr>
          <p:cNvPr id="704" name="Google Shape;704;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5" name="Google Shape;705;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375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5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715" name="Google Shape;715;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6" name="Google Shape;716;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5348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5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724" name="Google Shape;724;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5" name="Google Shape;725;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23108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5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739" name="Google Shape;739;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0" name="Google Shape;740;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24473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5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747" name="Google Shape;747;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8" name="Google Shape;748;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0872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5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755" name="Google Shape;755;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6" name="Google Shape;756;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0484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153" name="Google Shape;153;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 name="Google Shape;15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6227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6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765" name="Google Shape;765;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6" name="Google Shape;766;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7357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6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780" name="Google Shape;780;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1" name="Google Shape;781;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7231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6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788" name="Google Shape;788;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9" name="Google Shape;789;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91438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6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806" name="Google Shape;806;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7" name="Google Shape;807;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4928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6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821" name="Google Shape;821;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2" name="Google Shape;822;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2205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6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829" name="Google Shape;829;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0" name="Google Shape;830;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9881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6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844" name="Google Shape;844;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5" name="Google Shape;845;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1257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6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859" name="Google Shape;859;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0" name="Google Shape;860;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388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168" name="Google Shape;16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 name="Google Shape;169;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3030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177" name="Google Shape;17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 name="Google Shape;178;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461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10.#</a:t>
            </a:r>
            <a:endParaRPr/>
          </a:p>
        </p:txBody>
      </p:sp>
      <p:sp>
        <p:nvSpPr>
          <p:cNvPr id="192" name="Google Shape;19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76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52" name="Google Shape;52;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53" name="Google Shape;53;p1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a:off x="990600" y="1676400"/>
            <a:ext cx="7772400" cy="146208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76" name="Google Shape;76;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folHlink"/>
              </a:buClr>
              <a:buSzPts val="1920"/>
              <a:buFont typeface="Noto Sans Symbols"/>
              <a:buNone/>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77" name="Google Shape;77;p15"/>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5" name="Google Shape;15;p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6" name="Google Shape;16;p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9" name="Google Shape;19;p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0" name="Google Shape;20;p4"/>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3" name="Google Shape;23;p5"/>
          <p:cNvSpPr>
            <a:spLocks noGrp="1"/>
          </p:cNvSpPr>
          <p:nvPr>
            <p:ph type="pic" idx="2"/>
          </p:nvPr>
        </p:nvSpPr>
        <p:spPr>
          <a:xfrm>
            <a:off x="1792288" y="612775"/>
            <a:ext cx="5486400" cy="4114800"/>
          </a:xfrm>
          <a:prstGeom prst="rect">
            <a:avLst/>
          </a:prstGeom>
          <a:noFill/>
          <a:ln>
            <a:noFill/>
          </a:ln>
        </p:spPr>
      </p:sp>
      <p:sp>
        <p:nvSpPr>
          <p:cNvPr id="24" name="Google Shape;24;p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25" name="Google Shape;25;p5"/>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8" name="Google Shape;28;p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9" name="Google Shape;29;p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30" name="Google Shape;30;p6"/>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3" name="Google Shape;33;p7"/>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6" name="Google Shape;36;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7" name="Google Shape;37;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38" name="Google Shape;38;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9" name="Google Shape;39;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40" name="Google Shape;40;p8"/>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3" name="Google Shape;43;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4" name="Google Shape;44;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5" name="Google Shape;45;p9"/>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8" name="Google Shape;48;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folHlink"/>
              </a:buClr>
              <a:buSzPts val="1200"/>
              <a:buFont typeface="Noto Sans Symbols"/>
              <a:buNone/>
              <a:defRPr sz="2000" b="0" i="0" u="none" strike="noStrike" cap="none">
                <a:solidFill>
                  <a:schemeClr val="dk1"/>
                </a:solidFill>
                <a:latin typeface="Tahoma"/>
                <a:ea typeface="Tahoma"/>
                <a:cs typeface="Tahoma"/>
                <a:sym typeface="Tahoma"/>
              </a:defRPr>
            </a:lvl1pPr>
            <a:lvl2pPr marL="914400" marR="0" lvl="1" indent="-228600" algn="l" rtl="0">
              <a:spcBef>
                <a:spcPts val="360"/>
              </a:spcBef>
              <a:spcAft>
                <a:spcPts val="0"/>
              </a:spcAft>
              <a:buClr>
                <a:schemeClr val="hlink"/>
              </a:buClr>
              <a:buSzPts val="99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rtl="0">
              <a:spcBef>
                <a:spcPts val="320"/>
              </a:spcBef>
              <a:spcAft>
                <a:spcPts val="0"/>
              </a:spcAft>
              <a:buClr>
                <a:schemeClr val="folHlink"/>
              </a:buClr>
              <a:buSzPts val="8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rtl="0">
              <a:spcBef>
                <a:spcPts val="280"/>
              </a:spcBef>
              <a:spcAft>
                <a:spcPts val="0"/>
              </a:spcAft>
              <a:buClr>
                <a:schemeClr val="accent2"/>
              </a:buClr>
              <a:buSzPts val="77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49" name="Google Shape;49;p10"/>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10.</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10.</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8" name="Google Shape;68;p14"/>
            <p:cNvSpPr txBox="1"/>
            <p:nvPr/>
          </p:nvSpPr>
          <p:spPr>
            <a:xfrm rot="10800000" flipH="1">
              <a:off x="199" y="2054"/>
              <a:ext cx="5476" cy="35"/>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spcFirstLastPara="1" wrap="square" lIns="91425" tIns="45700" rIns="91425" bIns="45700" anchor="t" anchorCtr="0">
            <a:spAutoFit/>
          </a:bodyPr>
          <a:lstStyle/>
          <a:p>
            <a:pPr marL="0" marR="0" lvl="0" indent="-88900" algn="r" rtl="0">
              <a:lnSpc>
                <a:spcPct val="100000"/>
              </a:lnSpc>
              <a:spcBef>
                <a:spcPts val="0"/>
              </a:spcBef>
              <a:spcAft>
                <a:spcPts val="0"/>
              </a:spcAft>
              <a:buClr>
                <a:schemeClr val="dk1"/>
              </a:buClr>
              <a:buSzPts val="1400"/>
              <a:buFont typeface="Arial"/>
              <a:buChar char="©"/>
            </a:pPr>
            <a:r>
              <a:rPr lang="en-US" sz="1400" b="0" i="0" u="none">
                <a:solidFill>
                  <a:schemeClr val="dk1"/>
                </a:solidFill>
                <a:latin typeface="Arial"/>
                <a:ea typeface="Arial"/>
                <a:cs typeface="Arial"/>
                <a:sym typeface="Arial"/>
              </a:rPr>
              <a:t>The McGraw-Hill Companies, Inc., 2000</a:t>
            </a:r>
            <a:endParaRPr/>
          </a:p>
        </p:txBody>
      </p:sp>
      <p:sp>
        <p:nvSpPr>
          <p:cNvPr id="71" name="Google Shape;71;p14"/>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2" name="Google Shape;72;p14"/>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3" name="Google Shape;73;p14"/>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6" descr="brandinglogo"/>
          <p:cNvPicPr preferRelativeResize="0"/>
          <p:nvPr/>
        </p:nvPicPr>
        <p:blipFill rotWithShape="1">
          <a:blip r:embed="rId3">
            <a:alphaModFix/>
          </a:blip>
          <a:srcRect/>
          <a:stretch/>
        </p:blipFill>
        <p:spPr>
          <a:xfrm>
            <a:off x="0" y="0"/>
            <a:ext cx="9144000" cy="533400"/>
          </a:xfrm>
          <a:prstGeom prst="rect">
            <a:avLst/>
          </a:prstGeom>
          <a:noFill/>
          <a:ln>
            <a:noFill/>
          </a:ln>
        </p:spPr>
      </p:pic>
      <p:pic>
        <p:nvPicPr>
          <p:cNvPr id="86" name="Google Shape;86;p16"/>
          <p:cNvPicPr preferRelativeResize="0"/>
          <p:nvPr/>
        </p:nvPicPr>
        <p:blipFill rotWithShape="1">
          <a:blip r:embed="rId4">
            <a:alphaModFix/>
          </a:blip>
          <a:srcRect/>
          <a:stretch/>
        </p:blipFill>
        <p:spPr>
          <a:xfrm>
            <a:off x="4419600" y="762000"/>
            <a:ext cx="4470400" cy="5765800"/>
          </a:xfrm>
          <a:prstGeom prst="rect">
            <a:avLst/>
          </a:prstGeom>
          <a:noFill/>
          <a:ln>
            <a:noFill/>
          </a:ln>
        </p:spPr>
      </p:pic>
      <p:sp>
        <p:nvSpPr>
          <p:cNvPr id="87" name="Google Shape;87;p16"/>
          <p:cNvSpPr txBox="1"/>
          <p:nvPr/>
        </p:nvSpPr>
        <p:spPr>
          <a:xfrm>
            <a:off x="76200" y="1219200"/>
            <a:ext cx="4156075" cy="8239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800"/>
              <a:buFont typeface="Times"/>
              <a:buNone/>
            </a:pPr>
            <a:r>
              <a:rPr lang="en-US" sz="4800" b="1" i="1" u="none" strike="noStrike" cap="none">
                <a:solidFill>
                  <a:srgbClr val="FF0000"/>
                </a:solidFill>
                <a:latin typeface="Times"/>
                <a:ea typeface="Times"/>
                <a:cs typeface="Times"/>
                <a:sym typeface="Times"/>
              </a:rPr>
              <a:t>Chapter 10</a:t>
            </a:r>
            <a:endParaRPr/>
          </a:p>
        </p:txBody>
      </p:sp>
      <p:sp>
        <p:nvSpPr>
          <p:cNvPr id="88" name="Google Shape;88;p16"/>
          <p:cNvSpPr txBox="1"/>
          <p:nvPr/>
        </p:nvSpPr>
        <p:spPr>
          <a:xfrm>
            <a:off x="134937" y="2667000"/>
            <a:ext cx="4038600" cy="30464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Error </a:t>
            </a:r>
            <a:endParaRPr/>
          </a:p>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Detection</a:t>
            </a:r>
            <a:endParaRPr/>
          </a:p>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And </a:t>
            </a:r>
            <a:endParaRPr/>
          </a:p>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Correction</a:t>
            </a:r>
            <a:endParaRPr/>
          </a:p>
        </p:txBody>
      </p:sp>
      <p:sp>
        <p:nvSpPr>
          <p:cNvPr id="89" name="Google Shape;89;p16"/>
          <p:cNvSpPr txBox="1"/>
          <p:nvPr/>
        </p:nvSpPr>
        <p:spPr>
          <a:xfrm>
            <a:off x="0" y="6604000"/>
            <a:ext cx="9144000" cy="254000"/>
          </a:xfrm>
          <a:prstGeom prst="rect">
            <a:avLst/>
          </a:prstGeom>
          <a:noFill/>
          <a:ln>
            <a:noFill/>
          </a:ln>
        </p:spPr>
        <p:txBody>
          <a:bodyPr spcFirstLastPara="1" wrap="square" lIns="102825" tIns="51400" rIns="102825" bIns="5140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10</a:t>
            </a:fld>
            <a:endParaRPr/>
          </a:p>
        </p:txBody>
      </p:sp>
      <p:sp>
        <p:nvSpPr>
          <p:cNvPr id="211" name="Google Shape;211;p2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2" name="Google Shape;212;p2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3" name="Google Shape;213;p2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4" name="Google Shape;214;p2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5" name="Google Shape;215;p2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6" name="Google Shape;216;p2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7" name="Google Shape;217;p2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8" name="Google Shape;218;p25"/>
          <p:cNvSpPr txBox="1"/>
          <p:nvPr/>
        </p:nvSpPr>
        <p:spPr>
          <a:xfrm>
            <a:off x="1143000" y="0"/>
            <a:ext cx="295433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10.1.4  Coding</a:t>
            </a:r>
            <a:endParaRPr/>
          </a:p>
        </p:txBody>
      </p:sp>
      <p:sp>
        <p:nvSpPr>
          <p:cNvPr id="219" name="Google Shape;219;p25"/>
          <p:cNvSpPr txBox="1"/>
          <p:nvPr/>
        </p:nvSpPr>
        <p:spPr>
          <a:xfrm>
            <a:off x="381000" y="1293812"/>
            <a:ext cx="7924800" cy="350837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Redundancy is achieved through various coding schemes. The sender adds redundant bits through a process that creates a relationship between the redundant bits and the actual data bits. The receiver checks the relationships between the two sets of bits to detect errors. </a:t>
            </a:r>
            <a:r>
              <a:rPr lang="en-US" sz="2800" b="1" i="1" u="none" dirty="0">
                <a:solidFill>
                  <a:srgbClr val="00B0F0"/>
                </a:solidFill>
                <a:latin typeface="Times New Roman"/>
                <a:ea typeface="Times New Roman"/>
                <a:cs typeface="Times New Roman"/>
                <a:sym typeface="Times New Roman"/>
              </a:rPr>
              <a:t>The ratio of redundant bits to data bits and the robustness of the process are important factors in any coding scheme.</a:t>
            </a:r>
            <a:endParaRPr dirty="0">
              <a:solidFill>
                <a:srgbClr val="00B0F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11</a:t>
            </a:fld>
            <a:endParaRPr/>
          </a:p>
        </p:txBody>
      </p:sp>
      <p:sp>
        <p:nvSpPr>
          <p:cNvPr id="226" name="Google Shape;226;p26"/>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7" name="Google Shape;227;p26"/>
          <p:cNvSpPr txBox="1"/>
          <p:nvPr/>
        </p:nvSpPr>
        <p:spPr>
          <a:xfrm>
            <a:off x="228600" y="406400"/>
            <a:ext cx="4475162"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10-2   BLOCK CODING</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228" name="Google Shape;228;p26"/>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9" name="Google Shape;229;p26"/>
          <p:cNvSpPr txBox="1"/>
          <p:nvPr/>
        </p:nvSpPr>
        <p:spPr>
          <a:xfrm>
            <a:off x="381000" y="1658937"/>
            <a:ext cx="8077200" cy="353939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rgbClr val="00B0F0"/>
                </a:solidFill>
                <a:latin typeface="Times"/>
                <a:ea typeface="Times"/>
                <a:cs typeface="Times"/>
                <a:sym typeface="Times"/>
              </a:rPr>
              <a:t>In block coding, we divide our message into blocks, each of k bits, called </a:t>
            </a:r>
            <a:r>
              <a:rPr lang="en-US" sz="3200" b="1" i="1" u="none" dirty="0" err="1">
                <a:solidFill>
                  <a:srgbClr val="00B0F0"/>
                </a:solidFill>
                <a:latin typeface="Times"/>
                <a:ea typeface="Times"/>
                <a:cs typeface="Times"/>
                <a:sym typeface="Times"/>
              </a:rPr>
              <a:t>datawords</a:t>
            </a:r>
            <a:r>
              <a:rPr lang="en-US" sz="3200" b="1" i="1" u="none" dirty="0">
                <a:solidFill>
                  <a:srgbClr val="00B0F0"/>
                </a:solidFill>
                <a:latin typeface="Times"/>
                <a:ea typeface="Times"/>
                <a:cs typeface="Times"/>
                <a:sym typeface="Times"/>
              </a:rPr>
              <a:t>. We add r redundant bits to each block to make the length n = k + r. The resulting n-bit blocks are called </a:t>
            </a:r>
            <a:r>
              <a:rPr lang="en-US" sz="3200" b="1" i="1" u="none" dirty="0" err="1">
                <a:solidFill>
                  <a:srgbClr val="00B0F0"/>
                </a:solidFill>
                <a:latin typeface="Times"/>
                <a:ea typeface="Times"/>
                <a:cs typeface="Times"/>
                <a:sym typeface="Times"/>
              </a:rPr>
              <a:t>codewords</a:t>
            </a:r>
            <a:r>
              <a:rPr lang="en-US" sz="3200" b="1" i="1" u="none" dirty="0">
                <a:solidFill>
                  <a:srgbClr val="00B0F0"/>
                </a:solidFill>
                <a:latin typeface="Times"/>
                <a:ea typeface="Times"/>
                <a:cs typeface="Times"/>
                <a:sym typeface="Times"/>
              </a:rPr>
              <a:t>. </a:t>
            </a:r>
            <a:r>
              <a:rPr lang="en-US" sz="3200" b="1" i="1" u="none" dirty="0">
                <a:solidFill>
                  <a:schemeClr val="dk1"/>
                </a:solidFill>
                <a:latin typeface="Times"/>
                <a:ea typeface="Times"/>
                <a:cs typeface="Times"/>
                <a:sym typeface="Times"/>
              </a:rPr>
              <a:t>How the extra r bits are chosen or calculated is something</a:t>
            </a:r>
            <a:endParaRPr dirty="0"/>
          </a:p>
          <a:p>
            <a:pPr marL="0" marR="0" lvl="0" indent="0" algn="just" rtl="0">
              <a:lnSpc>
                <a:spcPct val="100000"/>
              </a:lnSpc>
              <a:spcBef>
                <a:spcPts val="0"/>
              </a:spcBef>
              <a:spcAft>
                <a:spcPts val="0"/>
              </a:spcAft>
              <a:buClr>
                <a:schemeClr val="dk1"/>
              </a:buClr>
              <a:buSzPts val="3200"/>
              <a:buFont typeface="Times"/>
              <a:buNone/>
            </a:pPr>
            <a:r>
              <a:rPr lang="en-US" sz="3200" b="1" i="1" u="none" dirty="0">
                <a:solidFill>
                  <a:schemeClr val="dk1"/>
                </a:solidFill>
                <a:latin typeface="Times"/>
                <a:ea typeface="Times"/>
                <a:cs typeface="Times"/>
                <a:sym typeface="Times"/>
              </a:rPr>
              <a:t>we will discuss later. </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12</a:t>
            </a:fld>
            <a:endParaRPr/>
          </a:p>
        </p:txBody>
      </p:sp>
      <p:sp>
        <p:nvSpPr>
          <p:cNvPr id="236" name="Google Shape;236;p2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7" name="Google Shape;237;p2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8" name="Google Shape;238;p2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9" name="Google Shape;239;p2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0" name="Google Shape;240;p2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1" name="Google Shape;241;p2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2" name="Google Shape;242;p2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3" name="Google Shape;243;p27"/>
          <p:cNvSpPr txBox="1"/>
          <p:nvPr/>
        </p:nvSpPr>
        <p:spPr>
          <a:xfrm>
            <a:off x="1143000" y="0"/>
            <a:ext cx="45402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10.2.1  Error Detection</a:t>
            </a:r>
            <a:endParaRPr/>
          </a:p>
        </p:txBody>
      </p:sp>
      <p:sp>
        <p:nvSpPr>
          <p:cNvPr id="244" name="Google Shape;244;p27"/>
          <p:cNvSpPr txBox="1"/>
          <p:nvPr/>
        </p:nvSpPr>
        <p:spPr>
          <a:xfrm>
            <a:off x="381000" y="1293812"/>
            <a:ext cx="7924800" cy="39354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How can errors be detected by using block coding? If the following two conditions are met, the receiver can detect a change in the original </a:t>
            </a:r>
            <a:r>
              <a:rPr lang="en-US" sz="2800" b="1" i="1" u="none" dirty="0" err="1">
                <a:solidFill>
                  <a:schemeClr val="dk1"/>
                </a:solidFill>
                <a:latin typeface="Times New Roman"/>
                <a:ea typeface="Times New Roman"/>
                <a:cs typeface="Times New Roman"/>
                <a:sym typeface="Times New Roman"/>
              </a:rPr>
              <a:t>codeword</a:t>
            </a:r>
            <a:r>
              <a:rPr lang="en-US" sz="2800" b="1" i="1" u="none" dirty="0">
                <a:solidFill>
                  <a:schemeClr val="dk1"/>
                </a:solidFill>
                <a:latin typeface="Times New Roman"/>
                <a:ea typeface="Times New Roman"/>
                <a:cs typeface="Times New Roman"/>
                <a:sym typeface="Times New Roman"/>
              </a:rPr>
              <a:t>.</a:t>
            </a:r>
            <a:endParaRPr dirty="0"/>
          </a:p>
          <a:p>
            <a:pPr marL="0" marR="0" lvl="0" indent="0" algn="just" rtl="0">
              <a:lnSpc>
                <a:spcPct val="100000"/>
              </a:lnSpc>
              <a:spcBef>
                <a:spcPts val="0"/>
              </a:spcBef>
              <a:spcAft>
                <a:spcPts val="0"/>
              </a:spcAft>
              <a:buClr>
                <a:schemeClr val="dk1"/>
              </a:buClr>
              <a:buSzPts val="2800"/>
              <a:buFont typeface="Arial"/>
              <a:buNone/>
            </a:pPr>
            <a:endParaRPr sz="2800" b="1" i="1" u="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1. The receiver has (or can find) a list of valid</a:t>
            </a:r>
            <a:br>
              <a:rPr lang="en-US" sz="2800" b="1" i="1" u="none" dirty="0">
                <a:solidFill>
                  <a:srgbClr val="00B0F0"/>
                </a:solidFill>
                <a:latin typeface="Times New Roman"/>
                <a:ea typeface="Times New Roman"/>
                <a:cs typeface="Times New Roman"/>
                <a:sym typeface="Times New Roman"/>
              </a:rPr>
            </a:br>
            <a:r>
              <a:rPr lang="en-US" sz="2800" b="1" i="1" u="none" dirty="0">
                <a:solidFill>
                  <a:srgbClr val="00B0F0"/>
                </a:solidFill>
                <a:latin typeface="Times New Roman"/>
                <a:ea typeface="Times New Roman"/>
                <a:cs typeface="Times New Roman"/>
                <a:sym typeface="Times New Roman"/>
              </a:rPr>
              <a:t>      </a:t>
            </a:r>
            <a:r>
              <a:rPr lang="en-US" sz="2800" b="1" i="1" u="none" dirty="0" err="1">
                <a:solidFill>
                  <a:srgbClr val="00B0F0"/>
                </a:solidFill>
                <a:latin typeface="Times New Roman"/>
                <a:ea typeface="Times New Roman"/>
                <a:cs typeface="Times New Roman"/>
                <a:sym typeface="Times New Roman"/>
              </a:rPr>
              <a:t>codewords</a:t>
            </a:r>
            <a:r>
              <a:rPr lang="en-US" sz="2800" b="1" i="1" u="none" dirty="0">
                <a:solidFill>
                  <a:srgbClr val="00B0F0"/>
                </a:solidFill>
                <a:latin typeface="Times New Roman"/>
                <a:ea typeface="Times New Roman"/>
                <a:cs typeface="Times New Roman"/>
                <a:sym typeface="Times New Roman"/>
              </a:rPr>
              <a:t>.</a:t>
            </a:r>
            <a:endParaRPr dirty="0">
              <a:solidFill>
                <a:srgbClr val="00B0F0"/>
              </a:solidFill>
            </a:endParaRPr>
          </a:p>
          <a:p>
            <a:pPr marL="0" marR="0" lvl="0" indent="0" algn="just" rtl="0">
              <a:lnSpc>
                <a:spcPct val="100000"/>
              </a:lnSpc>
              <a:spcBef>
                <a:spcPts val="0"/>
              </a:spcBef>
              <a:spcAft>
                <a:spcPts val="0"/>
              </a:spcAft>
              <a:buClr>
                <a:schemeClr val="dk1"/>
              </a:buClr>
              <a:buSzPts val="2800"/>
              <a:buFont typeface="Arial"/>
              <a:buNone/>
            </a:pPr>
            <a:endParaRPr sz="2800" b="1" i="1" u="none" dirty="0">
              <a:solidFill>
                <a:srgbClr val="00B0F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2. The original </a:t>
            </a:r>
            <a:r>
              <a:rPr lang="en-US" sz="2800" b="1" i="1" u="none" dirty="0" err="1">
                <a:solidFill>
                  <a:srgbClr val="00B0F0"/>
                </a:solidFill>
                <a:latin typeface="Times New Roman"/>
                <a:ea typeface="Times New Roman"/>
                <a:cs typeface="Times New Roman"/>
                <a:sym typeface="Times New Roman"/>
              </a:rPr>
              <a:t>codeword</a:t>
            </a:r>
            <a:r>
              <a:rPr lang="en-US" sz="2800" b="1" i="1" u="none" dirty="0">
                <a:solidFill>
                  <a:srgbClr val="00B0F0"/>
                </a:solidFill>
                <a:latin typeface="Times New Roman"/>
                <a:ea typeface="Times New Roman"/>
                <a:cs typeface="Times New Roman"/>
                <a:sym typeface="Times New Roman"/>
              </a:rPr>
              <a:t> has changed to an invalid</a:t>
            </a:r>
            <a:br>
              <a:rPr lang="en-US" sz="2800" b="1" i="1" u="none" dirty="0">
                <a:solidFill>
                  <a:srgbClr val="00B0F0"/>
                </a:solidFill>
                <a:latin typeface="Times New Roman"/>
                <a:ea typeface="Times New Roman"/>
                <a:cs typeface="Times New Roman"/>
                <a:sym typeface="Times New Roman"/>
              </a:rPr>
            </a:br>
            <a:r>
              <a:rPr lang="en-US" sz="2800" b="1" i="1" u="none" dirty="0">
                <a:solidFill>
                  <a:srgbClr val="00B0F0"/>
                </a:solidFill>
                <a:latin typeface="Times New Roman"/>
                <a:ea typeface="Times New Roman"/>
                <a:cs typeface="Times New Roman"/>
                <a:sym typeface="Times New Roman"/>
              </a:rPr>
              <a:t>     one.</a:t>
            </a:r>
            <a:endParaRPr dirty="0">
              <a:solidFill>
                <a:srgbClr val="00B0F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28"/>
          <p:cNvPicPr preferRelativeResize="0"/>
          <p:nvPr/>
        </p:nvPicPr>
        <p:blipFill rotWithShape="1">
          <a:blip r:embed="rId3">
            <a:alphaModFix/>
          </a:blip>
          <a:srcRect/>
          <a:stretch/>
        </p:blipFill>
        <p:spPr>
          <a:xfrm>
            <a:off x="381000" y="2057400"/>
            <a:ext cx="2673350" cy="2962275"/>
          </a:xfrm>
          <a:prstGeom prst="rect">
            <a:avLst/>
          </a:prstGeom>
          <a:noFill/>
          <a:ln>
            <a:noFill/>
          </a:ln>
        </p:spPr>
      </p:pic>
      <p:pic>
        <p:nvPicPr>
          <p:cNvPr id="251" name="Google Shape;251;p28"/>
          <p:cNvPicPr preferRelativeResize="0"/>
          <p:nvPr/>
        </p:nvPicPr>
        <p:blipFill rotWithShape="1">
          <a:blip r:embed="rId4">
            <a:alphaModFix/>
          </a:blip>
          <a:srcRect/>
          <a:stretch/>
        </p:blipFill>
        <p:spPr>
          <a:xfrm>
            <a:off x="6013450" y="2057400"/>
            <a:ext cx="2673350" cy="2962275"/>
          </a:xfrm>
          <a:prstGeom prst="rect">
            <a:avLst/>
          </a:prstGeom>
          <a:noFill/>
          <a:ln>
            <a:noFill/>
          </a:ln>
        </p:spPr>
      </p:pic>
      <p:sp>
        <p:nvSpPr>
          <p:cNvPr id="252" name="Google Shape;252;p2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10.2:  </a:t>
            </a:r>
            <a:r>
              <a:rPr lang="en-US" sz="2000" b="1" i="1" u="none">
                <a:solidFill>
                  <a:schemeClr val="dk1"/>
                </a:solidFill>
                <a:latin typeface="Times"/>
                <a:ea typeface="Times"/>
                <a:cs typeface="Times"/>
                <a:sym typeface="Times"/>
              </a:rPr>
              <a:t>Process of error detection in block coding</a:t>
            </a:r>
            <a:endParaRPr/>
          </a:p>
        </p:txBody>
      </p:sp>
      <p:pic>
        <p:nvPicPr>
          <p:cNvPr id="253" name="Google Shape;253;p28"/>
          <p:cNvPicPr preferRelativeResize="0"/>
          <p:nvPr/>
        </p:nvPicPr>
        <p:blipFill rotWithShape="1">
          <a:blip r:embed="rId5">
            <a:alphaModFix/>
          </a:blip>
          <a:srcRect/>
          <a:stretch/>
        </p:blipFill>
        <p:spPr>
          <a:xfrm>
            <a:off x="3886200" y="4114800"/>
            <a:ext cx="1096962" cy="492125"/>
          </a:xfrm>
          <a:prstGeom prst="rect">
            <a:avLst/>
          </a:prstGeom>
          <a:noFill/>
          <a:ln>
            <a:noFill/>
          </a:ln>
        </p:spPr>
      </p:pic>
      <p:pic>
        <p:nvPicPr>
          <p:cNvPr id="254" name="Google Shape;254;p28"/>
          <p:cNvPicPr preferRelativeResize="0"/>
          <p:nvPr/>
        </p:nvPicPr>
        <p:blipFill rotWithShape="1">
          <a:blip r:embed="rId6">
            <a:alphaModFix/>
          </a:blip>
          <a:srcRect/>
          <a:stretch/>
        </p:blipFill>
        <p:spPr>
          <a:xfrm>
            <a:off x="2468562" y="4606925"/>
            <a:ext cx="4084637" cy="146050"/>
          </a:xfrm>
          <a:prstGeom prst="rect">
            <a:avLst/>
          </a:prstGeom>
          <a:noFill/>
          <a:ln>
            <a:noFill/>
          </a:ln>
        </p:spPr>
      </p:pic>
      <p:sp>
        <p:nvSpPr>
          <p:cNvPr id="255" name="Google Shape;255;p2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4"/>
                                        </p:tgtEl>
                                        <p:attrNameLst>
                                          <p:attrName>style.visibility</p:attrName>
                                        </p:attrNameLst>
                                      </p:cBhvr>
                                      <p:to>
                                        <p:strVal val="visible"/>
                                      </p:to>
                                    </p:set>
                                    <p:animEffect transition="in" filter="fade">
                                      <p:cBhvr>
                                        <p:cTn id="11" dur="500"/>
                                        <p:tgtEl>
                                          <p:spTgt spid="25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5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9"/>
          <p:cNvSpPr txBox="1"/>
          <p:nvPr/>
        </p:nvSpPr>
        <p:spPr>
          <a:xfrm>
            <a:off x="76200" y="696912"/>
            <a:ext cx="88392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Let us assume that k = 2 and n = 3. Table 10.1 shows the list of datawords and codewords. Later, we will see how to derive a codeword from a dataword.</a:t>
            </a:r>
            <a:endParaRPr/>
          </a:p>
        </p:txBody>
      </p:sp>
      <p:grpSp>
        <p:nvGrpSpPr>
          <p:cNvPr id="262" name="Google Shape;262;p29"/>
          <p:cNvGrpSpPr/>
          <p:nvPr/>
        </p:nvGrpSpPr>
        <p:grpSpPr>
          <a:xfrm>
            <a:off x="0" y="0"/>
            <a:ext cx="9144000" cy="609600"/>
            <a:chOff x="0" y="2448"/>
            <a:chExt cx="5760" cy="384"/>
          </a:xfrm>
        </p:grpSpPr>
        <p:sp>
          <p:nvSpPr>
            <p:cNvPr id="263" name="Google Shape;263;p29"/>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4" name="Google Shape;264;p29"/>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10.1</a:t>
              </a:r>
              <a:endParaRPr/>
            </a:p>
          </p:txBody>
        </p:sp>
      </p:grpSp>
      <p:pic>
        <p:nvPicPr>
          <p:cNvPr id="265" name="Google Shape;265;p29"/>
          <p:cNvPicPr preferRelativeResize="0"/>
          <p:nvPr/>
        </p:nvPicPr>
        <p:blipFill rotWithShape="1">
          <a:blip r:embed="rId3">
            <a:alphaModFix/>
          </a:blip>
          <a:srcRect/>
          <a:stretch/>
        </p:blipFill>
        <p:spPr>
          <a:xfrm>
            <a:off x="300037" y="4038600"/>
            <a:ext cx="8158162" cy="2279650"/>
          </a:xfrm>
          <a:prstGeom prst="rect">
            <a:avLst/>
          </a:prstGeom>
          <a:noFill/>
          <a:ln>
            <a:noFill/>
          </a:ln>
        </p:spPr>
      </p:pic>
      <p:sp>
        <p:nvSpPr>
          <p:cNvPr id="266" name="Google Shape;266;p29"/>
          <p:cNvSpPr txBox="1"/>
          <p:nvPr/>
        </p:nvSpPr>
        <p:spPr>
          <a:xfrm>
            <a:off x="361950" y="2209800"/>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10.1</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A code for error detection in Example 10.1</a:t>
            </a:r>
            <a:endParaRPr/>
          </a:p>
        </p:txBody>
      </p:sp>
      <p:grpSp>
        <p:nvGrpSpPr>
          <p:cNvPr id="267" name="Google Shape;267;p29"/>
          <p:cNvGrpSpPr/>
          <p:nvPr/>
        </p:nvGrpSpPr>
        <p:grpSpPr>
          <a:xfrm>
            <a:off x="415925" y="2819400"/>
            <a:ext cx="8270875" cy="914400"/>
            <a:chOff x="244264" y="3048000"/>
            <a:chExt cx="8271510" cy="914400"/>
          </a:xfrm>
        </p:grpSpPr>
        <p:pic>
          <p:nvPicPr>
            <p:cNvPr id="268" name="Google Shape;268;p29"/>
            <p:cNvPicPr preferRelativeResize="0"/>
            <p:nvPr/>
          </p:nvPicPr>
          <p:blipFill rotWithShape="1">
            <a:blip r:embed="rId4">
              <a:alphaModFix/>
            </a:blip>
            <a:srcRect/>
            <a:stretch/>
          </p:blipFill>
          <p:spPr>
            <a:xfrm>
              <a:off x="244264" y="3048000"/>
              <a:ext cx="8271510" cy="914400"/>
            </a:xfrm>
            <a:prstGeom prst="rect">
              <a:avLst/>
            </a:prstGeom>
            <a:noFill/>
            <a:ln>
              <a:noFill/>
            </a:ln>
          </p:spPr>
        </p:pic>
        <p:sp>
          <p:nvSpPr>
            <p:cNvPr id="269" name="Google Shape;269;p29"/>
            <p:cNvSpPr txBox="1"/>
            <p:nvPr/>
          </p:nvSpPr>
          <p:spPr>
            <a:xfrm>
              <a:off x="304800" y="3048000"/>
              <a:ext cx="8138160" cy="914400"/>
            </a:xfrm>
            <a:prstGeom prst="rect">
              <a:avLst/>
            </a:prstGeom>
            <a:noFill/>
            <a:ln w="101600" cap="flat" cmpd="sng">
              <a:solidFill>
                <a:srgbClr val="0000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270" name="Google Shape;270;p2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500"/>
                                        <p:tgtEl>
                                          <p:spTgt spid="2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5"/>
                                        </p:tgtEl>
                                        <p:attrNameLst>
                                          <p:attrName>style.visibility</p:attrName>
                                        </p:attrNameLst>
                                      </p:cBhvr>
                                      <p:to>
                                        <p:strVal val="visible"/>
                                      </p:to>
                                    </p:set>
                                    <p:animEffect transition="in" filter="fade">
                                      <p:cBhvr>
                                        <p:cTn id="12" dur="5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 we use Even Parity</a:t>
            </a:r>
            <a:endParaRPr lang="en-IN"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r>
              <a:rPr lang="en-US" smtClean="0"/>
              <a:t>10.</a:t>
            </a:r>
            <a:fld id="{00000000-1234-1234-1234-123412341234}" type="slidenum">
              <a:rPr lang="en-US" smtClean="0"/>
              <a:t>15</a:t>
            </a:fld>
            <a:endParaRPr/>
          </a:p>
        </p:txBody>
      </p:sp>
      <p:sp>
        <p:nvSpPr>
          <p:cNvPr id="6" name="Text Placeholder 2"/>
          <p:cNvSpPr>
            <a:spLocks noGrp="1"/>
          </p:cNvSpPr>
          <p:nvPr>
            <p:ph type="body" idx="1"/>
          </p:nvPr>
        </p:nvSpPr>
        <p:spPr/>
        <p:txBody>
          <a:bodyPr/>
          <a:lstStyle/>
          <a:p>
            <a:pPr marL="106680" indent="0" algn="just">
              <a:buNone/>
            </a:pPr>
            <a:r>
              <a:rPr lang="en-US" sz="2400" dirty="0" err="1" smtClean="0"/>
              <a:t>Eg</a:t>
            </a:r>
            <a:r>
              <a:rPr lang="en-US" sz="2400" dirty="0" smtClean="0"/>
              <a:t>:- 1010-&gt; so here 1-&gt;2 times</a:t>
            </a:r>
          </a:p>
          <a:p>
            <a:pPr marL="2451100" lvl="5" indent="0" algn="just">
              <a:buNone/>
            </a:pPr>
            <a:r>
              <a:rPr lang="en-US" sz="2400" dirty="0" smtClean="0"/>
              <a:t>So here 1’s already even so just all even parity as 0 -&gt; 10100</a:t>
            </a:r>
          </a:p>
          <a:p>
            <a:pPr marL="1079500" lvl="2" indent="0" algn="just">
              <a:buNone/>
            </a:pPr>
            <a:r>
              <a:rPr lang="en-US" dirty="0" smtClean="0"/>
              <a:t>1110-&gt; so here 1-&gt;3</a:t>
            </a:r>
          </a:p>
          <a:p>
            <a:pPr marL="1079500" lvl="2" indent="0" algn="just">
              <a:buNone/>
            </a:pPr>
            <a:r>
              <a:rPr lang="en-US" dirty="0"/>
              <a:t>	 </a:t>
            </a:r>
            <a:r>
              <a:rPr lang="en-US" dirty="0" smtClean="0"/>
              <a:t>   so here 1’s are odd so in even parity add 1          	    to make even parity-&gt;11101</a:t>
            </a:r>
          </a:p>
          <a:p>
            <a:pPr marL="165100" indent="0" algn="just">
              <a:buNone/>
            </a:pPr>
            <a:r>
              <a:rPr lang="en-US" sz="2400" dirty="0" smtClean="0"/>
              <a:t>If odd </a:t>
            </a:r>
            <a:r>
              <a:rPr lang="en-US" sz="2400" dirty="0" err="1" smtClean="0"/>
              <a:t>bis</a:t>
            </a:r>
            <a:r>
              <a:rPr lang="en-US" sz="2400" dirty="0" smtClean="0"/>
              <a:t> are change in data than it detect the error</a:t>
            </a:r>
          </a:p>
          <a:p>
            <a:pPr marL="2451100" lvl="5" indent="0">
              <a:buNone/>
            </a:pPr>
            <a:r>
              <a:rPr lang="en-US" sz="2400" dirty="0" smtClean="0"/>
              <a:t>																			</a:t>
            </a:r>
            <a:endParaRPr lang="en-US" sz="2400" dirty="0"/>
          </a:p>
          <a:p>
            <a:pPr marL="2451100" lvl="5" indent="0">
              <a:buNone/>
            </a:pPr>
            <a:endParaRPr lang="en-US" sz="2400" dirty="0" smtClean="0"/>
          </a:p>
          <a:p>
            <a:pPr marL="2451100" lvl="5" indent="0">
              <a:buNone/>
            </a:pPr>
            <a:endParaRPr lang="en-US" sz="2400" dirty="0"/>
          </a:p>
          <a:p>
            <a:pPr marL="2451100" lvl="5" indent="0">
              <a:buNone/>
            </a:pPr>
            <a:endParaRPr lang="en-US" sz="2400" dirty="0" smtClean="0"/>
          </a:p>
        </p:txBody>
      </p:sp>
    </p:spTree>
    <p:extLst>
      <p:ext uri="{BB962C8B-B14F-4D97-AF65-F5344CB8AC3E}">
        <p14:creationId xmlns:p14="http://schemas.microsoft.com/office/powerpoint/2010/main" val="3751590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Hamming distance</a:t>
            </a:r>
            <a:endParaRPr lang="en-IN" dirty="0"/>
          </a:p>
        </p:txBody>
      </p:sp>
      <p:sp>
        <p:nvSpPr>
          <p:cNvPr id="3" name="Text Placeholder 2"/>
          <p:cNvSpPr>
            <a:spLocks noGrp="1"/>
          </p:cNvSpPr>
          <p:nvPr>
            <p:ph type="body" idx="1"/>
          </p:nvPr>
        </p:nvSpPr>
        <p:spPr/>
        <p:txBody>
          <a:bodyPr/>
          <a:lstStyle/>
          <a:p>
            <a:pPr marL="106680" indent="0">
              <a:buNone/>
            </a:pPr>
            <a:r>
              <a:rPr lang="en-US" dirty="0" smtClean="0"/>
              <a:t>Hamming distance=firstly XOR then check </a:t>
            </a:r>
          </a:p>
          <a:p>
            <a:pPr marL="106680" indent="0">
              <a:buNone/>
            </a:pPr>
            <a:r>
              <a:rPr lang="en-US" dirty="0"/>
              <a:t>	</a:t>
            </a:r>
            <a:r>
              <a:rPr lang="en-US" dirty="0" smtClean="0"/>
              <a:t>			How many 1 in </a:t>
            </a:r>
            <a:r>
              <a:rPr lang="en-US" dirty="0" err="1" smtClean="0"/>
              <a:t>it.That</a:t>
            </a:r>
            <a:r>
              <a:rPr lang="en-US" dirty="0" smtClean="0"/>
              <a:t> 				are Hamming distance</a:t>
            </a:r>
            <a:endParaRPr lang="en-IN"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r>
              <a:rPr lang="en-US" smtClean="0"/>
              <a:t>10.</a:t>
            </a:r>
            <a:fld id="{00000000-1234-1234-1234-123412341234}" type="slidenum">
              <a:rPr lang="en-US" smtClean="0"/>
              <a:t>16</a:t>
            </a:fld>
            <a:endParaRPr/>
          </a:p>
        </p:txBody>
      </p:sp>
    </p:spTree>
    <p:extLst>
      <p:ext uri="{BB962C8B-B14F-4D97-AF65-F5344CB8AC3E}">
        <p14:creationId xmlns:p14="http://schemas.microsoft.com/office/powerpoint/2010/main" val="4124499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9395" y="133709"/>
            <a:ext cx="8876581" cy="6577642"/>
          </a:xfrm>
        </p:spPr>
        <p:txBody>
          <a:bodyPr/>
          <a:lstStyle/>
          <a:p>
            <a:pPr marL="106680" indent="0">
              <a:buNone/>
            </a:pPr>
            <a:r>
              <a:rPr lang="en-US" dirty="0" smtClean="0"/>
              <a:t>We have the bits then find the hamming distance (min) and how many bits error it detect </a:t>
            </a:r>
            <a:endParaRPr lang="en-IN"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r>
              <a:rPr lang="en-US" smtClean="0"/>
              <a:t>10.</a:t>
            </a:r>
            <a:fld id="{00000000-1234-1234-1234-123412341234}" type="slidenum">
              <a:rPr lang="en-US" smtClean="0"/>
              <a:t>17</a:t>
            </a:fld>
            <a:endParaRPr/>
          </a:p>
        </p:txBody>
      </p:sp>
      <p:sp>
        <p:nvSpPr>
          <p:cNvPr id="6" name="TextBox 5"/>
          <p:cNvSpPr txBox="1"/>
          <p:nvPr/>
        </p:nvSpPr>
        <p:spPr>
          <a:xfrm>
            <a:off x="379562" y="1897812"/>
            <a:ext cx="825867" cy="4524315"/>
          </a:xfrm>
          <a:prstGeom prst="rect">
            <a:avLst/>
          </a:prstGeom>
          <a:noFill/>
        </p:spPr>
        <p:txBody>
          <a:bodyPr wrap="none" rtlCol="0">
            <a:spAutoFit/>
          </a:bodyPr>
          <a:lstStyle/>
          <a:p>
            <a:r>
              <a:rPr lang="en-US" sz="1800" dirty="0" smtClean="0"/>
              <a:t>0000</a:t>
            </a:r>
            <a:r>
              <a:rPr lang="en-US" sz="1800" dirty="0" smtClean="0">
                <a:solidFill>
                  <a:srgbClr val="FF0000"/>
                </a:solidFill>
              </a:rPr>
              <a:t>0</a:t>
            </a:r>
          </a:p>
          <a:p>
            <a:r>
              <a:rPr lang="en-US" sz="1800" dirty="0" smtClean="0"/>
              <a:t>000</a:t>
            </a:r>
            <a:r>
              <a:rPr lang="en-IN" sz="1800" dirty="0" smtClean="0"/>
              <a:t>1</a:t>
            </a:r>
            <a:r>
              <a:rPr lang="en-IN" sz="1800" dirty="0" smtClean="0">
                <a:solidFill>
                  <a:srgbClr val="FF0000"/>
                </a:solidFill>
              </a:rPr>
              <a:t>1</a:t>
            </a:r>
          </a:p>
          <a:p>
            <a:r>
              <a:rPr lang="en-US" sz="1800" dirty="0" smtClean="0"/>
              <a:t>0010</a:t>
            </a:r>
            <a:r>
              <a:rPr lang="en-US" sz="1800" dirty="0" smtClean="0">
                <a:solidFill>
                  <a:srgbClr val="FF0000"/>
                </a:solidFill>
              </a:rPr>
              <a:t>1</a:t>
            </a:r>
          </a:p>
          <a:p>
            <a:r>
              <a:rPr lang="en-US" sz="1800" dirty="0" smtClean="0"/>
              <a:t>0011</a:t>
            </a:r>
            <a:r>
              <a:rPr lang="en-US" sz="1800" dirty="0" smtClean="0">
                <a:solidFill>
                  <a:srgbClr val="FF0000"/>
                </a:solidFill>
              </a:rPr>
              <a:t>0</a:t>
            </a:r>
          </a:p>
          <a:p>
            <a:r>
              <a:rPr lang="en-US" sz="1800" dirty="0" smtClean="0"/>
              <a:t>0100</a:t>
            </a:r>
            <a:r>
              <a:rPr lang="en-US" sz="1800" dirty="0" smtClean="0">
                <a:solidFill>
                  <a:srgbClr val="FF0000"/>
                </a:solidFill>
              </a:rPr>
              <a:t>1</a:t>
            </a:r>
          </a:p>
          <a:p>
            <a:r>
              <a:rPr lang="en-US" sz="1800" dirty="0" smtClean="0"/>
              <a:t>0101</a:t>
            </a:r>
            <a:r>
              <a:rPr lang="en-US" sz="1800" dirty="0" smtClean="0">
                <a:solidFill>
                  <a:srgbClr val="FF0000"/>
                </a:solidFill>
              </a:rPr>
              <a:t>0</a:t>
            </a:r>
          </a:p>
          <a:p>
            <a:r>
              <a:rPr lang="en-US" sz="1800" dirty="0" smtClean="0"/>
              <a:t>0110</a:t>
            </a:r>
            <a:r>
              <a:rPr lang="en-US" sz="1800" dirty="0" smtClean="0">
                <a:solidFill>
                  <a:srgbClr val="FF0000"/>
                </a:solidFill>
              </a:rPr>
              <a:t>0</a:t>
            </a:r>
          </a:p>
          <a:p>
            <a:r>
              <a:rPr lang="en-US" sz="1800" dirty="0" smtClean="0"/>
              <a:t>0111</a:t>
            </a:r>
            <a:r>
              <a:rPr lang="en-US" sz="1800" dirty="0" smtClean="0">
                <a:solidFill>
                  <a:srgbClr val="FF0000"/>
                </a:solidFill>
              </a:rPr>
              <a:t>1</a:t>
            </a:r>
          </a:p>
          <a:p>
            <a:r>
              <a:rPr lang="en-US" sz="1800" dirty="0" smtClean="0"/>
              <a:t>1000</a:t>
            </a:r>
            <a:r>
              <a:rPr lang="en-US" sz="1800" dirty="0" smtClean="0">
                <a:solidFill>
                  <a:srgbClr val="FF0000"/>
                </a:solidFill>
              </a:rPr>
              <a:t>1</a:t>
            </a:r>
          </a:p>
          <a:p>
            <a:r>
              <a:rPr lang="en-US" sz="1800" dirty="0" smtClean="0"/>
              <a:t>1001</a:t>
            </a:r>
            <a:r>
              <a:rPr lang="en-US" sz="1800" dirty="0" smtClean="0">
                <a:solidFill>
                  <a:srgbClr val="FF0000"/>
                </a:solidFill>
              </a:rPr>
              <a:t>0</a:t>
            </a:r>
          </a:p>
          <a:p>
            <a:r>
              <a:rPr lang="en-US" sz="1800" dirty="0" smtClean="0"/>
              <a:t>1010</a:t>
            </a:r>
            <a:r>
              <a:rPr lang="en-US" sz="1800" dirty="0" smtClean="0">
                <a:solidFill>
                  <a:srgbClr val="FF0000"/>
                </a:solidFill>
              </a:rPr>
              <a:t>0</a:t>
            </a:r>
          </a:p>
          <a:p>
            <a:r>
              <a:rPr lang="en-US" sz="1800" dirty="0" smtClean="0"/>
              <a:t>1011</a:t>
            </a:r>
            <a:r>
              <a:rPr lang="en-US" sz="1800" dirty="0" smtClean="0">
                <a:solidFill>
                  <a:srgbClr val="FF0000"/>
                </a:solidFill>
              </a:rPr>
              <a:t>1</a:t>
            </a:r>
          </a:p>
          <a:p>
            <a:r>
              <a:rPr lang="en-US" sz="1800" dirty="0" smtClean="0"/>
              <a:t>1100</a:t>
            </a:r>
            <a:r>
              <a:rPr lang="en-US" sz="1800" dirty="0" smtClean="0">
                <a:solidFill>
                  <a:srgbClr val="FF0000"/>
                </a:solidFill>
              </a:rPr>
              <a:t>0</a:t>
            </a:r>
          </a:p>
          <a:p>
            <a:r>
              <a:rPr lang="en-US" sz="1800" dirty="0" smtClean="0"/>
              <a:t>1101</a:t>
            </a:r>
            <a:r>
              <a:rPr lang="en-US" sz="1800" dirty="0" smtClean="0">
                <a:solidFill>
                  <a:srgbClr val="FF0000"/>
                </a:solidFill>
              </a:rPr>
              <a:t>0</a:t>
            </a:r>
          </a:p>
          <a:p>
            <a:r>
              <a:rPr lang="en-US" sz="1800" dirty="0" smtClean="0"/>
              <a:t>1110</a:t>
            </a:r>
            <a:r>
              <a:rPr lang="en-US" sz="1800" dirty="0" smtClean="0">
                <a:solidFill>
                  <a:srgbClr val="FF0000"/>
                </a:solidFill>
              </a:rPr>
              <a:t>1</a:t>
            </a:r>
          </a:p>
          <a:p>
            <a:r>
              <a:rPr lang="en-US" sz="1800" dirty="0" smtClean="0"/>
              <a:t>1111</a:t>
            </a:r>
            <a:r>
              <a:rPr lang="en-US" sz="1800" dirty="0" smtClean="0">
                <a:solidFill>
                  <a:srgbClr val="FF0000"/>
                </a:solidFill>
              </a:rPr>
              <a:t>1</a:t>
            </a:r>
          </a:p>
        </p:txBody>
      </p:sp>
      <p:sp>
        <p:nvSpPr>
          <p:cNvPr id="7" name="TextBox 6"/>
          <p:cNvSpPr txBox="1"/>
          <p:nvPr/>
        </p:nvSpPr>
        <p:spPr>
          <a:xfrm>
            <a:off x="3174521" y="2035834"/>
            <a:ext cx="5966698" cy="3046988"/>
          </a:xfrm>
          <a:prstGeom prst="rect">
            <a:avLst/>
          </a:prstGeom>
          <a:noFill/>
        </p:spPr>
        <p:txBody>
          <a:bodyPr wrap="none" rtlCol="0">
            <a:spAutoFit/>
          </a:bodyPr>
          <a:lstStyle/>
          <a:p>
            <a:r>
              <a:rPr lang="en-US" sz="2400" dirty="0" err="1" smtClean="0"/>
              <a:t>Ans</a:t>
            </a:r>
            <a:r>
              <a:rPr lang="en-US" sz="2400" dirty="0" smtClean="0"/>
              <a:t>:-firstly find the XOR of 00000 with any</a:t>
            </a:r>
          </a:p>
          <a:p>
            <a:r>
              <a:rPr lang="en-US" sz="2400" dirty="0"/>
              <a:t> </a:t>
            </a:r>
            <a:r>
              <a:rPr lang="en-US" sz="2400" dirty="0" smtClean="0"/>
              <a:t>        other and min hamming distance like</a:t>
            </a:r>
          </a:p>
          <a:p>
            <a:r>
              <a:rPr lang="en-US" sz="2400" dirty="0"/>
              <a:t> </a:t>
            </a:r>
            <a:r>
              <a:rPr lang="en-US" sz="2400" dirty="0" smtClean="0"/>
              <a:t>        00000</a:t>
            </a:r>
          </a:p>
          <a:p>
            <a:r>
              <a:rPr lang="en-US" sz="2400" dirty="0"/>
              <a:t> </a:t>
            </a:r>
            <a:r>
              <a:rPr lang="en-US" sz="2400" dirty="0" smtClean="0"/>
              <a:t>        </a:t>
            </a:r>
            <a:r>
              <a:rPr lang="en-US" sz="2400" u="sng" dirty="0" smtClean="0"/>
              <a:t>11101</a:t>
            </a:r>
          </a:p>
          <a:p>
            <a:r>
              <a:rPr lang="en-US" sz="2400" dirty="0"/>
              <a:t> </a:t>
            </a:r>
            <a:r>
              <a:rPr lang="en-US" sz="2400" dirty="0" smtClean="0"/>
              <a:t>        11101 -&gt;here hamming distance is</a:t>
            </a:r>
          </a:p>
          <a:p>
            <a:r>
              <a:rPr lang="en-US" sz="2400" dirty="0"/>
              <a:t>	 </a:t>
            </a:r>
            <a:r>
              <a:rPr lang="en-US" sz="2400" dirty="0" smtClean="0"/>
              <a:t>	  4 for 1’s are here</a:t>
            </a:r>
          </a:p>
          <a:p>
            <a:r>
              <a:rPr lang="en-US" sz="2400" dirty="0" smtClean="0"/>
              <a:t>So overall here min hamming distance is </a:t>
            </a:r>
          </a:p>
          <a:p>
            <a:r>
              <a:rPr lang="en-US" sz="2400" dirty="0" smtClean="0"/>
              <a:t>2 so it detect 22-1 =1 bit error</a:t>
            </a:r>
            <a:endParaRPr lang="en-IN" sz="2400" dirty="0"/>
          </a:p>
        </p:txBody>
      </p:sp>
    </p:spTree>
    <p:extLst>
      <p:ext uri="{BB962C8B-B14F-4D97-AF65-F5344CB8AC3E}">
        <p14:creationId xmlns:p14="http://schemas.microsoft.com/office/powerpoint/2010/main" val="3681903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0"/>
          <p:cNvSpPr txBox="1"/>
          <p:nvPr/>
        </p:nvSpPr>
        <p:spPr>
          <a:xfrm>
            <a:off x="76200" y="696912"/>
            <a:ext cx="8839200" cy="946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Let us find the Hamming distance between two pairs of words.</a:t>
            </a:r>
            <a:endParaRPr/>
          </a:p>
        </p:txBody>
      </p:sp>
      <p:grpSp>
        <p:nvGrpSpPr>
          <p:cNvPr id="277" name="Google Shape;277;p30"/>
          <p:cNvGrpSpPr/>
          <p:nvPr/>
        </p:nvGrpSpPr>
        <p:grpSpPr>
          <a:xfrm>
            <a:off x="0" y="0"/>
            <a:ext cx="9144000" cy="609600"/>
            <a:chOff x="0" y="2448"/>
            <a:chExt cx="5760" cy="384"/>
          </a:xfrm>
        </p:grpSpPr>
        <p:sp>
          <p:nvSpPr>
            <p:cNvPr id="278" name="Google Shape;278;p30"/>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9" name="Google Shape;279;p30"/>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10.2</a:t>
              </a:r>
              <a:endParaRPr/>
            </a:p>
          </p:txBody>
        </p:sp>
      </p:grpSp>
      <p:pic>
        <p:nvPicPr>
          <p:cNvPr id="280" name="Google Shape;280;p30"/>
          <p:cNvPicPr preferRelativeResize="0"/>
          <p:nvPr/>
        </p:nvPicPr>
        <p:blipFill rotWithShape="1">
          <a:blip r:embed="rId3">
            <a:alphaModFix/>
          </a:blip>
          <a:srcRect/>
          <a:stretch/>
        </p:blipFill>
        <p:spPr>
          <a:xfrm>
            <a:off x="254000" y="1905000"/>
            <a:ext cx="8280400" cy="788987"/>
          </a:xfrm>
          <a:prstGeom prst="rect">
            <a:avLst/>
          </a:prstGeom>
          <a:noFill/>
          <a:ln>
            <a:noFill/>
          </a:ln>
        </p:spPr>
      </p:pic>
      <p:sp>
        <p:nvSpPr>
          <p:cNvPr id="281" name="Google Shape;281;p3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fade">
                                      <p:cBhvr>
                                        <p:cTn id="7" dur="5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19</a:t>
            </a:fld>
            <a:endParaRPr/>
          </a:p>
        </p:txBody>
      </p:sp>
      <p:sp>
        <p:nvSpPr>
          <p:cNvPr id="288" name="Google Shape;288;p31"/>
          <p:cNvSpPr txBox="1"/>
          <p:nvPr/>
        </p:nvSpPr>
        <p:spPr>
          <a:xfrm>
            <a:off x="152400" y="133350"/>
            <a:ext cx="87630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10.3:  </a:t>
            </a:r>
            <a:r>
              <a:rPr lang="en-US" sz="2000" b="1" i="1" u="none">
                <a:solidFill>
                  <a:schemeClr val="dk1"/>
                </a:solidFill>
                <a:latin typeface="Times"/>
                <a:ea typeface="Times"/>
                <a:cs typeface="Times"/>
                <a:sym typeface="Times"/>
              </a:rPr>
              <a:t>Geometric concept explaining d</a:t>
            </a:r>
            <a:r>
              <a:rPr lang="en-US" sz="1200" b="1" i="1" u="none">
                <a:solidFill>
                  <a:schemeClr val="dk1"/>
                </a:solidFill>
                <a:latin typeface="Times"/>
                <a:ea typeface="Times"/>
                <a:cs typeface="Times"/>
                <a:sym typeface="Times"/>
              </a:rPr>
              <a:t>min</a:t>
            </a:r>
            <a:r>
              <a:rPr lang="en-US" sz="2000" b="1" i="1" u="none">
                <a:solidFill>
                  <a:schemeClr val="dk1"/>
                </a:solidFill>
                <a:latin typeface="Times"/>
                <a:ea typeface="Times"/>
                <a:cs typeface="Times"/>
                <a:sym typeface="Times"/>
              </a:rPr>
              <a:t> in error detection</a:t>
            </a:r>
            <a:endParaRPr/>
          </a:p>
        </p:txBody>
      </p:sp>
      <p:pic>
        <p:nvPicPr>
          <p:cNvPr id="289" name="Google Shape;289;p31"/>
          <p:cNvPicPr preferRelativeResize="0"/>
          <p:nvPr/>
        </p:nvPicPr>
        <p:blipFill rotWithShape="1">
          <a:blip r:embed="rId3">
            <a:alphaModFix/>
          </a:blip>
          <a:srcRect/>
          <a:stretch/>
        </p:blipFill>
        <p:spPr>
          <a:xfrm>
            <a:off x="738187" y="2381250"/>
            <a:ext cx="7872412" cy="2724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 name="Google Shape;101;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 name="Google Shape;102;p17"/>
          <p:cNvSpPr txBox="1"/>
          <p:nvPr/>
        </p:nvSpPr>
        <p:spPr>
          <a:xfrm>
            <a:off x="1066800" y="-76200"/>
            <a:ext cx="4441825"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10: Outline</a:t>
            </a:r>
            <a:endParaRPr/>
          </a:p>
        </p:txBody>
      </p:sp>
      <p:sp>
        <p:nvSpPr>
          <p:cNvPr id="103" name="Google Shape;103;p17"/>
          <p:cNvSpPr txBox="1"/>
          <p:nvPr/>
        </p:nvSpPr>
        <p:spPr>
          <a:xfrm>
            <a:off x="152400" y="1371600"/>
            <a:ext cx="8458200" cy="6858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10.1  </a:t>
            </a:r>
            <a:r>
              <a:rPr lang="en-US" sz="3200" b="1" i="1" u="none">
                <a:solidFill>
                  <a:srgbClr val="0000CC"/>
                </a:solidFill>
                <a:latin typeface="Times"/>
                <a:ea typeface="Times"/>
                <a:cs typeface="Times"/>
                <a:sym typeface="Times"/>
              </a:rPr>
              <a:t>INTRODUCTION</a:t>
            </a:r>
            <a:endParaRPr/>
          </a:p>
        </p:txBody>
      </p:sp>
      <p:sp>
        <p:nvSpPr>
          <p:cNvPr id="104" name="Google Shape;104;p17"/>
          <p:cNvSpPr txBox="1"/>
          <p:nvPr/>
        </p:nvSpPr>
        <p:spPr>
          <a:xfrm>
            <a:off x="152400" y="2419350"/>
            <a:ext cx="8458200" cy="6858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10.2  </a:t>
            </a:r>
            <a:r>
              <a:rPr lang="en-US" sz="3200" b="1" i="1" u="none">
                <a:solidFill>
                  <a:srgbClr val="0000CC"/>
                </a:solidFill>
                <a:latin typeface="Times"/>
                <a:ea typeface="Times"/>
                <a:cs typeface="Times"/>
                <a:sym typeface="Times"/>
              </a:rPr>
              <a:t>BLOCK CODING</a:t>
            </a:r>
            <a:endParaRPr/>
          </a:p>
        </p:txBody>
      </p:sp>
      <p:sp>
        <p:nvSpPr>
          <p:cNvPr id="105" name="Google Shape;105;p17"/>
          <p:cNvSpPr txBox="1"/>
          <p:nvPr/>
        </p:nvSpPr>
        <p:spPr>
          <a:xfrm>
            <a:off x="152400" y="3467100"/>
            <a:ext cx="8458200" cy="6858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10.3  </a:t>
            </a:r>
            <a:r>
              <a:rPr lang="en-US" sz="3200" b="1" i="1" u="none">
                <a:solidFill>
                  <a:srgbClr val="0000CC"/>
                </a:solidFill>
                <a:latin typeface="Times"/>
                <a:ea typeface="Times"/>
                <a:cs typeface="Times"/>
                <a:sym typeface="Times"/>
              </a:rPr>
              <a:t>CYCLIC CODES</a:t>
            </a:r>
            <a:endParaRPr/>
          </a:p>
        </p:txBody>
      </p:sp>
      <p:sp>
        <p:nvSpPr>
          <p:cNvPr id="106" name="Google Shape;106;p17"/>
          <p:cNvSpPr txBox="1"/>
          <p:nvPr/>
        </p:nvSpPr>
        <p:spPr>
          <a:xfrm>
            <a:off x="152400" y="4514850"/>
            <a:ext cx="8458200" cy="6858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10.4  </a:t>
            </a:r>
            <a:r>
              <a:rPr lang="en-US" sz="3200" b="1" i="1" u="none">
                <a:solidFill>
                  <a:srgbClr val="0000CC"/>
                </a:solidFill>
                <a:latin typeface="Times"/>
                <a:ea typeface="Times"/>
                <a:cs typeface="Times"/>
                <a:sym typeface="Times"/>
              </a:rPr>
              <a:t>CHECKSUM</a:t>
            </a:r>
            <a:endParaRPr/>
          </a:p>
        </p:txBody>
      </p:sp>
      <p:sp>
        <p:nvSpPr>
          <p:cNvPr id="107" name="Google Shape;107;p17"/>
          <p:cNvSpPr txBox="1"/>
          <p:nvPr/>
        </p:nvSpPr>
        <p:spPr>
          <a:xfrm>
            <a:off x="152400" y="5562600"/>
            <a:ext cx="8458200" cy="6858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10.5  </a:t>
            </a:r>
            <a:r>
              <a:rPr lang="en-US" sz="3200" b="1" i="1" u="none">
                <a:solidFill>
                  <a:srgbClr val="0000CC"/>
                </a:solidFill>
                <a:latin typeface="Times"/>
                <a:ea typeface="Times"/>
                <a:cs typeface="Times"/>
                <a:sym typeface="Times"/>
              </a:rPr>
              <a:t>FORWARD ERROR CORRECTION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animEffect transition="in" filter="fade">
                                      <p:cBhvr>
                                        <p:cTn id="7" dur="500"/>
                                        <p:tgtEl>
                                          <p:spTgt spid="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xEl>
                                              <p:pRg st="0" end="0"/>
                                            </p:txEl>
                                          </p:spTgt>
                                        </p:tgtEl>
                                        <p:attrNameLst>
                                          <p:attrName>style.visibility</p:attrName>
                                        </p:attrNameLst>
                                      </p:cBhvr>
                                      <p:to>
                                        <p:strVal val="visible"/>
                                      </p:to>
                                    </p:set>
                                    <p:animEffect transition="in" filter="fade">
                                      <p:cBhvr>
                                        <p:cTn id="12" dur="500"/>
                                        <p:tgtEl>
                                          <p:spTgt spid="1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
                                            <p:txEl>
                                              <p:pRg st="0" end="0"/>
                                            </p:txEl>
                                          </p:spTgt>
                                        </p:tgtEl>
                                        <p:attrNameLst>
                                          <p:attrName>style.visibility</p:attrName>
                                        </p:attrNameLst>
                                      </p:cBhvr>
                                      <p:to>
                                        <p:strVal val="visible"/>
                                      </p:to>
                                    </p:set>
                                    <p:animEffect transition="in" filter="fade">
                                      <p:cBhvr>
                                        <p:cTn id="17" dur="500"/>
                                        <p:tgtEl>
                                          <p:spTgt spid="10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6">
                                            <p:txEl>
                                              <p:pRg st="0" end="0"/>
                                            </p:txEl>
                                          </p:spTgt>
                                        </p:tgtEl>
                                        <p:attrNameLst>
                                          <p:attrName>style.visibility</p:attrName>
                                        </p:attrNameLst>
                                      </p:cBhvr>
                                      <p:to>
                                        <p:strVal val="visible"/>
                                      </p:to>
                                    </p:set>
                                    <p:animEffect transition="in" filter="fade">
                                      <p:cBhvr>
                                        <p:cTn id="22" dur="500"/>
                                        <p:tgtEl>
                                          <p:spTgt spid="10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7">
                                            <p:txEl>
                                              <p:pRg st="0" end="0"/>
                                            </p:txEl>
                                          </p:spTgt>
                                        </p:tgtEl>
                                        <p:attrNameLst>
                                          <p:attrName>style.visibility</p:attrName>
                                        </p:attrNameLst>
                                      </p:cBhvr>
                                      <p:to>
                                        <p:strVal val="visible"/>
                                      </p:to>
                                    </p:set>
                                    <p:animEffect transition="in" filter="fade">
                                      <p:cBhvr>
                                        <p:cTn id="27" dur="500"/>
                                        <p:tgtEl>
                                          <p:spTgt spid="1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2"/>
          <p:cNvSpPr txBox="1"/>
          <p:nvPr/>
        </p:nvSpPr>
        <p:spPr>
          <a:xfrm>
            <a:off x="76200" y="696912"/>
            <a:ext cx="8839200" cy="3081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minimum Hamming distance for our first code scheme (Table 10.1) is 2. This code guarantees detection of only a single error. For example, if the third codeword (101) is sent and one error occurs, the received codeword does not match any valid codeword. If two errors occur, however, the received codeword may match a valid codeword and the errors are not detected.</a:t>
            </a:r>
            <a:endParaRPr/>
          </a:p>
        </p:txBody>
      </p:sp>
      <p:grpSp>
        <p:nvGrpSpPr>
          <p:cNvPr id="296" name="Google Shape;296;p32"/>
          <p:cNvGrpSpPr/>
          <p:nvPr/>
        </p:nvGrpSpPr>
        <p:grpSpPr>
          <a:xfrm>
            <a:off x="0" y="0"/>
            <a:ext cx="9144000" cy="609600"/>
            <a:chOff x="0" y="2448"/>
            <a:chExt cx="5760" cy="384"/>
          </a:xfrm>
        </p:grpSpPr>
        <p:sp>
          <p:nvSpPr>
            <p:cNvPr id="297" name="Google Shape;297;p3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98" name="Google Shape;298;p32"/>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10.3</a:t>
              </a:r>
              <a:endParaRPr/>
            </a:p>
          </p:txBody>
        </p:sp>
      </p:grpSp>
      <p:sp>
        <p:nvSpPr>
          <p:cNvPr id="299" name="Google Shape;299;p3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3"/>
          <p:cNvSpPr txBox="1"/>
          <p:nvPr/>
        </p:nvSpPr>
        <p:spPr>
          <a:xfrm>
            <a:off x="76200" y="696912"/>
            <a:ext cx="88392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tx1"/>
                </a:solidFill>
                <a:latin typeface="Times New Roman"/>
                <a:ea typeface="Times New Roman"/>
                <a:cs typeface="Times New Roman"/>
                <a:sym typeface="Times New Roman"/>
              </a:rPr>
              <a:t>A code scheme has a Hamming distance </a:t>
            </a:r>
            <a:r>
              <a:rPr lang="en-US" sz="2800" b="1" i="1" u="none" dirty="0" err="1">
                <a:solidFill>
                  <a:schemeClr val="tx1"/>
                </a:solidFill>
                <a:latin typeface="Times New Roman"/>
                <a:ea typeface="Times New Roman"/>
                <a:cs typeface="Times New Roman"/>
                <a:sym typeface="Times New Roman"/>
              </a:rPr>
              <a:t>d</a:t>
            </a:r>
            <a:r>
              <a:rPr lang="en-US" sz="2400" b="0" i="0" u="none" dirty="0" err="1">
                <a:solidFill>
                  <a:schemeClr val="tx1"/>
                </a:solidFill>
                <a:latin typeface="Times New Roman"/>
                <a:ea typeface="Times New Roman"/>
                <a:cs typeface="Times New Roman"/>
                <a:sym typeface="Times New Roman"/>
              </a:rPr>
              <a:t>min</a:t>
            </a:r>
            <a:r>
              <a:rPr lang="en-US" sz="2800" b="0" i="0" u="none" dirty="0">
                <a:solidFill>
                  <a:schemeClr val="tx1"/>
                </a:solidFill>
                <a:latin typeface="Times New Roman"/>
                <a:ea typeface="Times New Roman"/>
                <a:cs typeface="Times New Roman"/>
                <a:sym typeface="Times New Roman"/>
              </a:rPr>
              <a:t> = 4. This code guarantees the detection of up to three errors (</a:t>
            </a:r>
            <a:r>
              <a:rPr lang="en-US" sz="2800" b="1" i="1" u="none" dirty="0">
                <a:solidFill>
                  <a:schemeClr val="tx1"/>
                </a:solidFill>
                <a:latin typeface="Times New Roman"/>
                <a:ea typeface="Times New Roman"/>
                <a:cs typeface="Times New Roman"/>
                <a:sym typeface="Times New Roman"/>
              </a:rPr>
              <a:t>d</a:t>
            </a:r>
            <a:r>
              <a:rPr lang="en-US" sz="2800" b="0" i="0" u="none" dirty="0">
                <a:solidFill>
                  <a:schemeClr val="tx1"/>
                </a:solidFill>
                <a:latin typeface="Times New Roman"/>
                <a:ea typeface="Times New Roman"/>
                <a:cs typeface="Times New Roman"/>
                <a:sym typeface="Times New Roman"/>
              </a:rPr>
              <a:t> =</a:t>
            </a:r>
            <a:r>
              <a:rPr lang="en-US" sz="2800" b="0" i="1" u="none" dirty="0">
                <a:solidFill>
                  <a:schemeClr val="tx1"/>
                </a:solidFill>
                <a:latin typeface="Times New Roman"/>
                <a:ea typeface="Times New Roman"/>
                <a:cs typeface="Times New Roman"/>
                <a:sym typeface="Times New Roman"/>
              </a:rPr>
              <a:t> s </a:t>
            </a:r>
            <a:r>
              <a:rPr lang="en-US" sz="2800" b="0" i="0" u="none" dirty="0">
                <a:solidFill>
                  <a:schemeClr val="tx1"/>
                </a:solidFill>
                <a:latin typeface="Times New Roman"/>
                <a:ea typeface="Times New Roman"/>
                <a:cs typeface="Times New Roman"/>
                <a:sym typeface="Times New Roman"/>
              </a:rPr>
              <a:t>+ 1 or </a:t>
            </a:r>
            <a:endParaRPr dirty="0">
              <a:solidFill>
                <a:schemeClr val="tx1"/>
              </a:solidFill>
            </a:endParaRPr>
          </a:p>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tx1"/>
                </a:solidFill>
                <a:latin typeface="Times New Roman"/>
                <a:ea typeface="Times New Roman"/>
                <a:cs typeface="Times New Roman"/>
                <a:sym typeface="Times New Roman"/>
              </a:rPr>
              <a:t>s</a:t>
            </a:r>
            <a:r>
              <a:rPr lang="en-US" sz="2800" b="0" i="0" u="none" dirty="0">
                <a:solidFill>
                  <a:schemeClr val="tx1"/>
                </a:solidFill>
                <a:latin typeface="Times New Roman"/>
                <a:ea typeface="Times New Roman"/>
                <a:cs typeface="Times New Roman"/>
                <a:sym typeface="Times New Roman"/>
              </a:rPr>
              <a:t> = 3).</a:t>
            </a:r>
            <a:endParaRPr dirty="0">
              <a:solidFill>
                <a:schemeClr val="tx1"/>
              </a:solidFill>
            </a:endParaRPr>
          </a:p>
        </p:txBody>
      </p:sp>
      <p:grpSp>
        <p:nvGrpSpPr>
          <p:cNvPr id="306" name="Google Shape;306;p33"/>
          <p:cNvGrpSpPr/>
          <p:nvPr/>
        </p:nvGrpSpPr>
        <p:grpSpPr>
          <a:xfrm>
            <a:off x="0" y="0"/>
            <a:ext cx="9144000" cy="609600"/>
            <a:chOff x="0" y="2448"/>
            <a:chExt cx="5760" cy="384"/>
          </a:xfrm>
        </p:grpSpPr>
        <p:sp>
          <p:nvSpPr>
            <p:cNvPr id="307" name="Google Shape;307;p33"/>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8" name="Google Shape;308;p33"/>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10.4</a:t>
              </a:r>
              <a:endParaRPr/>
            </a:p>
          </p:txBody>
        </p:sp>
      </p:grpSp>
      <p:sp>
        <p:nvSpPr>
          <p:cNvPr id="309" name="Google Shape;309;p3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4"/>
          <p:cNvSpPr txBox="1"/>
          <p:nvPr/>
        </p:nvSpPr>
        <p:spPr>
          <a:xfrm>
            <a:off x="76200" y="696912"/>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The code in Table 10.1 is </a:t>
            </a:r>
            <a:r>
              <a:rPr lang="en-US" sz="2800" b="0" i="0" u="none" dirty="0">
                <a:solidFill>
                  <a:srgbClr val="00B0F0"/>
                </a:solidFill>
                <a:latin typeface="Times New Roman"/>
                <a:ea typeface="Times New Roman"/>
                <a:cs typeface="Times New Roman"/>
                <a:sym typeface="Times New Roman"/>
              </a:rPr>
              <a:t>a linear block code because the result of </a:t>
            </a:r>
            <a:r>
              <a:rPr lang="en-US" sz="2800" b="0" i="0" u="none" dirty="0" err="1">
                <a:solidFill>
                  <a:srgbClr val="00B0F0"/>
                </a:solidFill>
                <a:latin typeface="Times New Roman"/>
                <a:ea typeface="Times New Roman"/>
                <a:cs typeface="Times New Roman"/>
                <a:sym typeface="Times New Roman"/>
              </a:rPr>
              <a:t>XORing</a:t>
            </a:r>
            <a:r>
              <a:rPr lang="en-US" sz="2800" b="0" i="0" u="none" dirty="0">
                <a:solidFill>
                  <a:srgbClr val="00B0F0"/>
                </a:solidFill>
                <a:latin typeface="Times New Roman"/>
                <a:ea typeface="Times New Roman"/>
                <a:cs typeface="Times New Roman"/>
                <a:sym typeface="Times New Roman"/>
              </a:rPr>
              <a:t> any </a:t>
            </a:r>
            <a:r>
              <a:rPr lang="en-US" sz="2800" b="0" i="0" u="none" dirty="0" err="1">
                <a:solidFill>
                  <a:srgbClr val="00B0F0"/>
                </a:solidFill>
                <a:latin typeface="Times New Roman"/>
                <a:ea typeface="Times New Roman"/>
                <a:cs typeface="Times New Roman"/>
                <a:sym typeface="Times New Roman"/>
              </a:rPr>
              <a:t>codeword</a:t>
            </a:r>
            <a:r>
              <a:rPr lang="en-US" sz="2800" b="0" i="0" u="none" dirty="0">
                <a:solidFill>
                  <a:srgbClr val="00B0F0"/>
                </a:solidFill>
                <a:latin typeface="Times New Roman"/>
                <a:ea typeface="Times New Roman"/>
                <a:cs typeface="Times New Roman"/>
                <a:sym typeface="Times New Roman"/>
              </a:rPr>
              <a:t> with any other </a:t>
            </a:r>
            <a:r>
              <a:rPr lang="en-US" sz="2800" b="0" i="0" u="none" dirty="0" err="1">
                <a:solidFill>
                  <a:srgbClr val="00B0F0"/>
                </a:solidFill>
                <a:latin typeface="Times New Roman"/>
                <a:ea typeface="Times New Roman"/>
                <a:cs typeface="Times New Roman"/>
                <a:sym typeface="Times New Roman"/>
              </a:rPr>
              <a:t>codeword</a:t>
            </a:r>
            <a:r>
              <a:rPr lang="en-US" sz="2800" b="0" i="0" u="none" dirty="0">
                <a:solidFill>
                  <a:srgbClr val="00B0F0"/>
                </a:solidFill>
                <a:latin typeface="Times New Roman"/>
                <a:ea typeface="Times New Roman"/>
                <a:cs typeface="Times New Roman"/>
                <a:sym typeface="Times New Roman"/>
              </a:rPr>
              <a:t> is a valid </a:t>
            </a:r>
            <a:r>
              <a:rPr lang="en-US" sz="2800" b="0" i="0" u="none" dirty="0" err="1">
                <a:solidFill>
                  <a:srgbClr val="00B0F0"/>
                </a:solidFill>
                <a:latin typeface="Times New Roman"/>
                <a:ea typeface="Times New Roman"/>
                <a:cs typeface="Times New Roman"/>
                <a:sym typeface="Times New Roman"/>
              </a:rPr>
              <a:t>codeword</a:t>
            </a:r>
            <a:r>
              <a:rPr lang="en-US" sz="2800" b="0" i="0" u="none" dirty="0">
                <a:solidFill>
                  <a:srgbClr val="00B0F0"/>
                </a:solidFill>
                <a:latin typeface="Times New Roman"/>
                <a:ea typeface="Times New Roman"/>
                <a:cs typeface="Times New Roman"/>
                <a:sym typeface="Times New Roman"/>
              </a:rPr>
              <a:t>. </a:t>
            </a:r>
            <a:r>
              <a:rPr lang="en-US" sz="2800" b="0" i="0" u="none" dirty="0">
                <a:solidFill>
                  <a:schemeClr val="dk1"/>
                </a:solidFill>
                <a:latin typeface="Times New Roman"/>
                <a:ea typeface="Times New Roman"/>
                <a:cs typeface="Times New Roman"/>
                <a:sym typeface="Times New Roman"/>
              </a:rPr>
              <a:t>For example, the </a:t>
            </a:r>
            <a:r>
              <a:rPr lang="en-US" sz="2800" b="0" i="0" u="none" dirty="0" err="1">
                <a:solidFill>
                  <a:schemeClr val="dk1"/>
                </a:solidFill>
                <a:latin typeface="Times New Roman"/>
                <a:ea typeface="Times New Roman"/>
                <a:cs typeface="Times New Roman"/>
                <a:sym typeface="Times New Roman"/>
              </a:rPr>
              <a:t>XORing</a:t>
            </a:r>
            <a:r>
              <a:rPr lang="en-US" sz="2800" b="0" i="0" u="none" dirty="0">
                <a:solidFill>
                  <a:schemeClr val="dk1"/>
                </a:solidFill>
                <a:latin typeface="Times New Roman"/>
                <a:ea typeface="Times New Roman"/>
                <a:cs typeface="Times New Roman"/>
                <a:sym typeface="Times New Roman"/>
              </a:rPr>
              <a:t> of the second and third </a:t>
            </a:r>
            <a:r>
              <a:rPr lang="en-US" sz="2800" b="0" i="0" u="none" dirty="0" err="1">
                <a:solidFill>
                  <a:schemeClr val="dk1"/>
                </a:solidFill>
                <a:latin typeface="Times New Roman"/>
                <a:ea typeface="Times New Roman"/>
                <a:cs typeface="Times New Roman"/>
                <a:sym typeface="Times New Roman"/>
              </a:rPr>
              <a:t>codewords</a:t>
            </a:r>
            <a:r>
              <a:rPr lang="en-US" sz="2800" b="0" i="0" u="none" dirty="0">
                <a:solidFill>
                  <a:schemeClr val="dk1"/>
                </a:solidFill>
                <a:latin typeface="Times New Roman"/>
                <a:ea typeface="Times New Roman"/>
                <a:cs typeface="Times New Roman"/>
                <a:sym typeface="Times New Roman"/>
              </a:rPr>
              <a:t>  creates the fourth one.</a:t>
            </a:r>
            <a:endParaRPr dirty="0"/>
          </a:p>
        </p:txBody>
      </p:sp>
      <p:grpSp>
        <p:nvGrpSpPr>
          <p:cNvPr id="316" name="Google Shape;316;p34"/>
          <p:cNvGrpSpPr/>
          <p:nvPr/>
        </p:nvGrpSpPr>
        <p:grpSpPr>
          <a:xfrm>
            <a:off x="0" y="0"/>
            <a:ext cx="9144000" cy="609600"/>
            <a:chOff x="0" y="2448"/>
            <a:chExt cx="5760" cy="384"/>
          </a:xfrm>
        </p:grpSpPr>
        <p:sp>
          <p:nvSpPr>
            <p:cNvPr id="317" name="Google Shape;317;p34"/>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8" name="Google Shape;318;p34"/>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10.5</a:t>
              </a:r>
              <a:endParaRPr/>
            </a:p>
          </p:txBody>
        </p:sp>
      </p:grpSp>
      <p:sp>
        <p:nvSpPr>
          <p:cNvPr id="319" name="Google Shape;319;p3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5"/>
          <p:cNvSpPr txBox="1"/>
          <p:nvPr/>
        </p:nvSpPr>
        <p:spPr>
          <a:xfrm>
            <a:off x="76200" y="696912"/>
            <a:ext cx="88392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In our first code (Table 10.1), the numbers of 1s in the nonzero codewords are 2, 2, and 2. So the minimum Hamming distance is </a:t>
            </a:r>
            <a:r>
              <a:rPr lang="en-US" sz="2800" b="1" i="1" u="none">
                <a:solidFill>
                  <a:schemeClr val="dk1"/>
                </a:solidFill>
                <a:latin typeface="Times New Roman"/>
                <a:ea typeface="Times New Roman"/>
                <a:cs typeface="Times New Roman"/>
                <a:sym typeface="Times New Roman"/>
              </a:rPr>
              <a:t>d</a:t>
            </a:r>
            <a:r>
              <a:rPr lang="en-US" sz="2000" b="0" i="0" u="none">
                <a:solidFill>
                  <a:schemeClr val="dk1"/>
                </a:solidFill>
                <a:latin typeface="Times New Roman"/>
                <a:ea typeface="Times New Roman"/>
                <a:cs typeface="Times New Roman"/>
                <a:sym typeface="Times New Roman"/>
              </a:rPr>
              <a:t>min</a:t>
            </a:r>
            <a:r>
              <a:rPr lang="en-US" sz="2800" b="0" i="0" u="none">
                <a:solidFill>
                  <a:schemeClr val="dk1"/>
                </a:solidFill>
                <a:latin typeface="Times New Roman"/>
                <a:ea typeface="Times New Roman"/>
                <a:cs typeface="Times New Roman"/>
                <a:sym typeface="Times New Roman"/>
              </a:rPr>
              <a:t> = 2.</a:t>
            </a:r>
            <a:endParaRPr/>
          </a:p>
        </p:txBody>
      </p:sp>
      <p:grpSp>
        <p:nvGrpSpPr>
          <p:cNvPr id="326" name="Google Shape;326;p35"/>
          <p:cNvGrpSpPr/>
          <p:nvPr/>
        </p:nvGrpSpPr>
        <p:grpSpPr>
          <a:xfrm>
            <a:off x="0" y="0"/>
            <a:ext cx="9144000" cy="609600"/>
            <a:chOff x="0" y="2448"/>
            <a:chExt cx="5760" cy="384"/>
          </a:xfrm>
        </p:grpSpPr>
        <p:sp>
          <p:nvSpPr>
            <p:cNvPr id="327" name="Google Shape;327;p35"/>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28" name="Google Shape;328;p35"/>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10.6</a:t>
              </a:r>
              <a:endParaRPr/>
            </a:p>
          </p:txBody>
        </p:sp>
      </p:grpSp>
      <p:sp>
        <p:nvSpPr>
          <p:cNvPr id="329" name="Google Shape;329;p3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6"/>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10.2</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Simple parity-check code C(5, 4)</a:t>
            </a:r>
            <a:endParaRPr/>
          </a:p>
        </p:txBody>
      </p:sp>
      <p:pic>
        <p:nvPicPr>
          <p:cNvPr id="336" name="Google Shape;336;p36"/>
          <p:cNvPicPr preferRelativeResize="0"/>
          <p:nvPr/>
        </p:nvPicPr>
        <p:blipFill rotWithShape="1">
          <a:blip r:embed="rId3">
            <a:alphaModFix/>
          </a:blip>
          <a:srcRect/>
          <a:stretch/>
        </p:blipFill>
        <p:spPr>
          <a:xfrm>
            <a:off x="0" y="-6350"/>
            <a:ext cx="701675" cy="555625"/>
          </a:xfrm>
          <a:prstGeom prst="rect">
            <a:avLst/>
          </a:prstGeom>
          <a:noFill/>
          <a:ln>
            <a:noFill/>
          </a:ln>
        </p:spPr>
      </p:pic>
      <p:grpSp>
        <p:nvGrpSpPr>
          <p:cNvPr id="337" name="Google Shape;337;p36"/>
          <p:cNvGrpSpPr/>
          <p:nvPr/>
        </p:nvGrpSpPr>
        <p:grpSpPr>
          <a:xfrm>
            <a:off x="428625" y="2209800"/>
            <a:ext cx="8310562" cy="2903537"/>
            <a:chOff x="428316" y="2209799"/>
            <a:chExt cx="8310625" cy="2904330"/>
          </a:xfrm>
        </p:grpSpPr>
        <p:pic>
          <p:nvPicPr>
            <p:cNvPr id="338" name="Google Shape;338;p36"/>
            <p:cNvPicPr preferRelativeResize="0"/>
            <p:nvPr/>
          </p:nvPicPr>
          <p:blipFill rotWithShape="1">
            <a:blip r:embed="rId4">
              <a:alphaModFix/>
            </a:blip>
            <a:srcRect/>
            <a:stretch/>
          </p:blipFill>
          <p:spPr>
            <a:xfrm>
              <a:off x="428316" y="2209800"/>
              <a:ext cx="8310625" cy="2904329"/>
            </a:xfrm>
            <a:prstGeom prst="rect">
              <a:avLst/>
            </a:prstGeom>
            <a:noFill/>
            <a:ln>
              <a:noFill/>
            </a:ln>
          </p:spPr>
        </p:pic>
        <p:sp>
          <p:nvSpPr>
            <p:cNvPr id="339" name="Google Shape;339;p36"/>
            <p:cNvSpPr txBox="1"/>
            <p:nvPr/>
          </p:nvSpPr>
          <p:spPr>
            <a:xfrm>
              <a:off x="461141" y="2209799"/>
              <a:ext cx="8138160" cy="2834640"/>
            </a:xfrm>
            <a:prstGeom prst="rect">
              <a:avLst/>
            </a:prstGeom>
            <a:noFill/>
            <a:ln w="101600" cap="flat" cmpd="sng">
              <a:solidFill>
                <a:srgbClr val="0000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340" name="Google Shape;340;p3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25</a:t>
            </a:fld>
            <a:endParaRPr/>
          </a:p>
        </p:txBody>
      </p:sp>
      <p:sp>
        <p:nvSpPr>
          <p:cNvPr id="347" name="Google Shape;347;p3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10.4:  </a:t>
            </a:r>
            <a:r>
              <a:rPr lang="en-US" sz="2000" b="1" i="1" u="none">
                <a:solidFill>
                  <a:schemeClr val="dk1"/>
                </a:solidFill>
                <a:latin typeface="Times"/>
                <a:ea typeface="Times"/>
                <a:cs typeface="Times"/>
                <a:sym typeface="Times"/>
              </a:rPr>
              <a:t>Encoder and decoder for simple parity-check code</a:t>
            </a:r>
            <a:endParaRPr/>
          </a:p>
        </p:txBody>
      </p:sp>
      <p:pic>
        <p:nvPicPr>
          <p:cNvPr id="348" name="Google Shape;348;p37"/>
          <p:cNvPicPr preferRelativeResize="0"/>
          <p:nvPr/>
        </p:nvPicPr>
        <p:blipFill rotWithShape="1">
          <a:blip r:embed="rId3">
            <a:alphaModFix/>
          </a:blip>
          <a:srcRect/>
          <a:stretch/>
        </p:blipFill>
        <p:spPr>
          <a:xfrm>
            <a:off x="193675" y="1600200"/>
            <a:ext cx="3295650" cy="3352800"/>
          </a:xfrm>
          <a:prstGeom prst="rect">
            <a:avLst/>
          </a:prstGeom>
          <a:noFill/>
          <a:ln>
            <a:noFill/>
          </a:ln>
        </p:spPr>
      </p:pic>
      <p:pic>
        <p:nvPicPr>
          <p:cNvPr id="349" name="Google Shape;349;p37"/>
          <p:cNvPicPr preferRelativeResize="0"/>
          <p:nvPr/>
        </p:nvPicPr>
        <p:blipFill rotWithShape="1">
          <a:blip r:embed="rId4">
            <a:alphaModFix/>
          </a:blip>
          <a:srcRect/>
          <a:stretch/>
        </p:blipFill>
        <p:spPr>
          <a:xfrm>
            <a:off x="5345112" y="1600200"/>
            <a:ext cx="3646487" cy="3352800"/>
          </a:xfrm>
          <a:prstGeom prst="rect">
            <a:avLst/>
          </a:prstGeom>
          <a:noFill/>
          <a:ln>
            <a:noFill/>
          </a:ln>
        </p:spPr>
      </p:pic>
      <p:pic>
        <p:nvPicPr>
          <p:cNvPr id="350" name="Google Shape;350;p37"/>
          <p:cNvPicPr preferRelativeResize="0"/>
          <p:nvPr/>
        </p:nvPicPr>
        <p:blipFill rotWithShape="1">
          <a:blip r:embed="rId5">
            <a:alphaModFix/>
          </a:blip>
          <a:srcRect/>
          <a:stretch/>
        </p:blipFill>
        <p:spPr>
          <a:xfrm>
            <a:off x="2286000" y="4419600"/>
            <a:ext cx="4598987" cy="271462"/>
          </a:xfrm>
          <a:prstGeom prst="rect">
            <a:avLst/>
          </a:prstGeom>
          <a:noFill/>
          <a:ln>
            <a:noFill/>
          </a:ln>
        </p:spPr>
      </p:pic>
      <p:pic>
        <p:nvPicPr>
          <p:cNvPr id="351" name="Google Shape;351;p37"/>
          <p:cNvPicPr preferRelativeResize="0"/>
          <p:nvPr/>
        </p:nvPicPr>
        <p:blipFill rotWithShape="1">
          <a:blip r:embed="rId6">
            <a:alphaModFix/>
          </a:blip>
          <a:srcRect/>
          <a:stretch/>
        </p:blipFill>
        <p:spPr>
          <a:xfrm>
            <a:off x="3962400" y="3902075"/>
            <a:ext cx="960437" cy="444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50"/>
                                        </p:tgtEl>
                                        <p:attrNameLst>
                                          <p:attrName>style.visibility</p:attrName>
                                        </p:attrNameLst>
                                      </p:cBhvr>
                                      <p:to>
                                        <p:strVal val="visible"/>
                                      </p:to>
                                    </p:set>
                                    <p:animEffect transition="in" filter="fade">
                                      <p:cBhvr>
                                        <p:cTn id="11" dur="500"/>
                                        <p:tgtEl>
                                          <p:spTgt spid="35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4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1"/>
                                        </p:tgtEl>
                                        <p:attrNameLst>
                                          <p:attrName>style.visibility</p:attrName>
                                        </p:attrNameLst>
                                      </p:cBhvr>
                                      <p:to>
                                        <p:strVal val="visible"/>
                                      </p:to>
                                    </p:set>
                                    <p:animEffect transition="in" filter="fade">
                                      <p:cBhvr>
                                        <p:cTn id="20" dur="10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8"/>
          <p:cNvSpPr txBox="1"/>
          <p:nvPr/>
        </p:nvSpPr>
        <p:spPr>
          <a:xfrm>
            <a:off x="76200" y="696912"/>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Let us look at some transmission scenarios. Assume the sender sends the dataword 1011. The codeword created from this dataword is 10111, which is sent to the receiver. We examine five cases:</a:t>
            </a:r>
            <a:endParaRPr/>
          </a:p>
        </p:txBody>
      </p:sp>
      <p:grpSp>
        <p:nvGrpSpPr>
          <p:cNvPr id="358" name="Google Shape;358;p38"/>
          <p:cNvGrpSpPr/>
          <p:nvPr/>
        </p:nvGrpSpPr>
        <p:grpSpPr>
          <a:xfrm>
            <a:off x="0" y="0"/>
            <a:ext cx="9144000" cy="609600"/>
            <a:chOff x="0" y="2448"/>
            <a:chExt cx="5760" cy="384"/>
          </a:xfrm>
        </p:grpSpPr>
        <p:sp>
          <p:nvSpPr>
            <p:cNvPr id="359" name="Google Shape;359;p3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60" name="Google Shape;360;p38"/>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10.7</a:t>
              </a:r>
              <a:endParaRPr/>
            </a:p>
          </p:txBody>
        </p:sp>
      </p:grpSp>
      <p:pic>
        <p:nvPicPr>
          <p:cNvPr id="361" name="Google Shape;361;p38"/>
          <p:cNvPicPr preferRelativeResize="0"/>
          <p:nvPr/>
        </p:nvPicPr>
        <p:blipFill rotWithShape="1">
          <a:blip r:embed="rId3">
            <a:alphaModFix/>
          </a:blip>
          <a:srcRect/>
          <a:stretch/>
        </p:blipFill>
        <p:spPr>
          <a:xfrm>
            <a:off x="193675" y="2557462"/>
            <a:ext cx="8112125" cy="3878262"/>
          </a:xfrm>
          <a:prstGeom prst="rect">
            <a:avLst/>
          </a:prstGeom>
          <a:noFill/>
          <a:ln>
            <a:noFill/>
          </a:ln>
        </p:spPr>
      </p:pic>
      <p:sp>
        <p:nvSpPr>
          <p:cNvPr id="362" name="Google Shape;362;p3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50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27</a:t>
            </a:fld>
            <a:endParaRPr/>
          </a:p>
        </p:txBody>
      </p:sp>
      <p:sp>
        <p:nvSpPr>
          <p:cNvPr id="369" name="Google Shape;369;p39"/>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0" name="Google Shape;370;p39"/>
          <p:cNvSpPr txBox="1"/>
          <p:nvPr/>
        </p:nvSpPr>
        <p:spPr>
          <a:xfrm>
            <a:off x="228600" y="406400"/>
            <a:ext cx="4340225"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10-3   CYCLIC CODES</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371" name="Google Shape;371;p39"/>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2" name="Google Shape;372;p39"/>
          <p:cNvSpPr txBox="1"/>
          <p:nvPr/>
        </p:nvSpPr>
        <p:spPr>
          <a:xfrm>
            <a:off x="381000" y="1658937"/>
            <a:ext cx="8077200" cy="304694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chemeClr val="dk1"/>
                </a:solidFill>
                <a:latin typeface="Times"/>
                <a:ea typeface="Times"/>
                <a:cs typeface="Times"/>
                <a:sym typeface="Times"/>
              </a:rPr>
              <a:t>Cyclic codes are special linear block codes with one extra property. In a cyclic code, if a </a:t>
            </a:r>
            <a:r>
              <a:rPr lang="en-US" sz="3200" b="1" i="1" u="none" dirty="0" err="1">
                <a:solidFill>
                  <a:schemeClr val="dk1"/>
                </a:solidFill>
                <a:latin typeface="Times"/>
                <a:ea typeface="Times"/>
                <a:cs typeface="Times"/>
                <a:sym typeface="Times"/>
              </a:rPr>
              <a:t>codeword</a:t>
            </a:r>
            <a:r>
              <a:rPr lang="en-US" sz="3200" b="1" i="1" u="none" dirty="0">
                <a:solidFill>
                  <a:schemeClr val="dk1"/>
                </a:solidFill>
                <a:latin typeface="Times"/>
                <a:ea typeface="Times"/>
                <a:cs typeface="Times"/>
                <a:sym typeface="Times"/>
              </a:rPr>
              <a:t> is cyclically shifted (rotated), the result is another </a:t>
            </a:r>
            <a:r>
              <a:rPr lang="en-US" sz="3200" b="1" i="1" u="none" dirty="0" err="1">
                <a:solidFill>
                  <a:schemeClr val="dk1"/>
                </a:solidFill>
                <a:latin typeface="Times"/>
                <a:ea typeface="Times"/>
                <a:cs typeface="Times"/>
                <a:sym typeface="Times"/>
              </a:rPr>
              <a:t>codeword</a:t>
            </a:r>
            <a:r>
              <a:rPr lang="en-US" sz="3200" b="1" i="1" u="none" dirty="0">
                <a:solidFill>
                  <a:schemeClr val="dk1"/>
                </a:solidFill>
                <a:latin typeface="Times"/>
                <a:ea typeface="Times"/>
                <a:cs typeface="Times"/>
                <a:sym typeface="Times"/>
              </a:rPr>
              <a:t>. For example, if </a:t>
            </a:r>
            <a:r>
              <a:rPr lang="en-US" sz="3200" b="1" i="1" u="none" dirty="0">
                <a:solidFill>
                  <a:srgbClr val="00B0F0"/>
                </a:solidFill>
                <a:latin typeface="Times"/>
                <a:ea typeface="Times"/>
                <a:cs typeface="Times"/>
                <a:sym typeface="Times"/>
              </a:rPr>
              <a:t>1011000 is a </a:t>
            </a:r>
            <a:r>
              <a:rPr lang="en-US" sz="3200" b="1" i="1" u="none" dirty="0" err="1">
                <a:solidFill>
                  <a:srgbClr val="00B0F0"/>
                </a:solidFill>
                <a:latin typeface="Times"/>
                <a:ea typeface="Times"/>
                <a:cs typeface="Times"/>
                <a:sym typeface="Times"/>
              </a:rPr>
              <a:t>codeword</a:t>
            </a:r>
            <a:r>
              <a:rPr lang="en-US" sz="3200" b="1" i="1" u="none" dirty="0">
                <a:solidFill>
                  <a:srgbClr val="00B0F0"/>
                </a:solidFill>
                <a:latin typeface="Times"/>
                <a:ea typeface="Times"/>
                <a:cs typeface="Times"/>
                <a:sym typeface="Times"/>
              </a:rPr>
              <a:t> and we cyclically left-shift, then 0110001 is also a </a:t>
            </a:r>
            <a:r>
              <a:rPr lang="en-US" sz="3200" b="1" i="1" u="none" dirty="0" err="1">
                <a:solidFill>
                  <a:srgbClr val="00B0F0"/>
                </a:solidFill>
                <a:latin typeface="Times"/>
                <a:ea typeface="Times"/>
                <a:cs typeface="Times"/>
                <a:sym typeface="Times"/>
              </a:rPr>
              <a:t>codeword</a:t>
            </a:r>
            <a:r>
              <a:rPr lang="en-US" sz="3200" b="1" i="1" u="none" dirty="0">
                <a:solidFill>
                  <a:schemeClr val="dk1"/>
                </a:solidFill>
                <a:latin typeface="Times"/>
                <a:ea typeface="Times"/>
                <a:cs typeface="Times"/>
                <a:sym typeface="Times"/>
              </a:rPr>
              <a:t>.</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28</a:t>
            </a:fld>
            <a:endParaRPr/>
          </a:p>
        </p:txBody>
      </p:sp>
      <p:sp>
        <p:nvSpPr>
          <p:cNvPr id="379" name="Google Shape;379;p4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80" name="Google Shape;380;p4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81" name="Google Shape;381;p4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82" name="Google Shape;382;p4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83" name="Google Shape;383;p4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84" name="Google Shape;384;p4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85" name="Google Shape;385;p4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86" name="Google Shape;386;p40"/>
          <p:cNvSpPr txBox="1"/>
          <p:nvPr/>
        </p:nvSpPr>
        <p:spPr>
          <a:xfrm>
            <a:off x="1143000" y="0"/>
            <a:ext cx="65087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10.3.1  Cyclic Redundancy Check</a:t>
            </a:r>
            <a:endParaRPr/>
          </a:p>
        </p:txBody>
      </p:sp>
      <p:sp>
        <p:nvSpPr>
          <p:cNvPr id="387" name="Google Shape;387;p40"/>
          <p:cNvSpPr txBox="1"/>
          <p:nvPr/>
        </p:nvSpPr>
        <p:spPr>
          <a:xfrm>
            <a:off x="381000" y="1293812"/>
            <a:ext cx="7924800" cy="26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We can create cyclic codes to correct errors. However, the theoretical background required is beyond the scope of this book. In this section, we simply discuss a subset of. cyclic codes called the cyclic redundancy check (CRC), which is used in networks such as LANs and WANs.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1"/>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10.3</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A CRC code with C(7, 4)</a:t>
            </a:r>
            <a:endParaRPr/>
          </a:p>
        </p:txBody>
      </p:sp>
      <p:pic>
        <p:nvPicPr>
          <p:cNvPr id="394" name="Google Shape;394;p41"/>
          <p:cNvPicPr preferRelativeResize="0"/>
          <p:nvPr/>
        </p:nvPicPr>
        <p:blipFill rotWithShape="1">
          <a:blip r:embed="rId3">
            <a:alphaModFix/>
          </a:blip>
          <a:srcRect/>
          <a:stretch/>
        </p:blipFill>
        <p:spPr>
          <a:xfrm>
            <a:off x="0" y="-6350"/>
            <a:ext cx="701675" cy="555625"/>
          </a:xfrm>
          <a:prstGeom prst="rect">
            <a:avLst/>
          </a:prstGeom>
          <a:noFill/>
          <a:ln>
            <a:noFill/>
          </a:ln>
        </p:spPr>
      </p:pic>
      <p:grpSp>
        <p:nvGrpSpPr>
          <p:cNvPr id="395" name="Google Shape;395;p41"/>
          <p:cNvGrpSpPr/>
          <p:nvPr/>
        </p:nvGrpSpPr>
        <p:grpSpPr>
          <a:xfrm>
            <a:off x="231775" y="2057400"/>
            <a:ext cx="8326437" cy="2676525"/>
            <a:chOff x="232541" y="2057400"/>
            <a:chExt cx="8325874" cy="2676241"/>
          </a:xfrm>
        </p:grpSpPr>
        <p:pic>
          <p:nvPicPr>
            <p:cNvPr id="396" name="Google Shape;396;p41"/>
            <p:cNvPicPr preferRelativeResize="0"/>
            <p:nvPr/>
          </p:nvPicPr>
          <p:blipFill rotWithShape="1">
            <a:blip r:embed="rId4">
              <a:alphaModFix/>
            </a:blip>
            <a:srcRect/>
            <a:stretch/>
          </p:blipFill>
          <p:spPr>
            <a:xfrm>
              <a:off x="232541" y="2057400"/>
              <a:ext cx="8325874" cy="2676241"/>
            </a:xfrm>
            <a:prstGeom prst="rect">
              <a:avLst/>
            </a:prstGeom>
            <a:noFill/>
            <a:ln>
              <a:noFill/>
            </a:ln>
          </p:spPr>
        </p:pic>
        <p:sp>
          <p:nvSpPr>
            <p:cNvPr id="397" name="Google Shape;397;p41"/>
            <p:cNvSpPr txBox="1"/>
            <p:nvPr/>
          </p:nvSpPr>
          <p:spPr>
            <a:xfrm>
              <a:off x="381000" y="2057400"/>
              <a:ext cx="8046720" cy="2651760"/>
            </a:xfrm>
            <a:prstGeom prst="rect">
              <a:avLst/>
            </a:prstGeom>
            <a:noFill/>
            <a:ln w="101600" cap="flat" cmpd="sng">
              <a:solidFill>
                <a:srgbClr val="0000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398" name="Google Shape;398;p4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2"/>
        <p:cNvGrpSpPr/>
        <p:nvPr/>
      </p:nvGrpSpPr>
      <p:grpSpPr>
        <a:xfrm>
          <a:off x="0" y="0"/>
          <a:ext cx="0" cy="0"/>
          <a:chOff x="0" y="0"/>
          <a:chExt cx="0" cy="0"/>
        </a:xfrm>
      </p:grpSpPr>
      <p:sp>
        <p:nvSpPr>
          <p:cNvPr id="113" name="Google Shape;113;p1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4" name="Google Shape;114;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5" name="Google Shape;115;p1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 name="Google Shape;116;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7" name="Google Shape;117;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8" name="Google Shape;118;p1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9" name="Google Shape;119;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0" name="Google Shape;120;p18"/>
          <p:cNvSpPr txBox="1"/>
          <p:nvPr/>
        </p:nvSpPr>
        <p:spPr>
          <a:xfrm>
            <a:off x="1066800" y="-76200"/>
            <a:ext cx="49291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10: Objective</a:t>
            </a:r>
            <a:endParaRPr/>
          </a:p>
        </p:txBody>
      </p:sp>
      <p:sp>
        <p:nvSpPr>
          <p:cNvPr id="121" name="Google Shape;121;p18"/>
          <p:cNvSpPr txBox="1"/>
          <p:nvPr/>
        </p:nvSpPr>
        <p:spPr>
          <a:xfrm>
            <a:off x="152400" y="1447800"/>
            <a:ext cx="8991600" cy="1066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a:t>
            </a:r>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Aharoni"/>
              <a:ea typeface="Aharoni"/>
              <a:cs typeface="Aharoni"/>
              <a:sym typeface="Aharoni"/>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22" name="Google Shape;122;p18"/>
          <p:cNvSpPr txBox="1"/>
          <p:nvPr/>
        </p:nvSpPr>
        <p:spPr>
          <a:xfrm>
            <a:off x="76200" y="1371600"/>
            <a:ext cx="8686800" cy="114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first section introduces types of errors, the concept of redundancy, and distinguishes between error detection and correction.</a:t>
            </a:r>
            <a:endParaRPr/>
          </a:p>
        </p:txBody>
      </p:sp>
      <p:sp>
        <p:nvSpPr>
          <p:cNvPr id="123" name="Google Shape;123;p18"/>
          <p:cNvSpPr txBox="1"/>
          <p:nvPr/>
        </p:nvSpPr>
        <p:spPr>
          <a:xfrm>
            <a:off x="76200" y="2895600"/>
            <a:ext cx="8686800" cy="114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second section discusses block coding. It shows how error can be detected using block coding and also introduces the concept of Hamming distance.</a:t>
            </a:r>
            <a:endParaRPr/>
          </a:p>
        </p:txBody>
      </p:sp>
      <p:sp>
        <p:nvSpPr>
          <p:cNvPr id="124" name="Google Shape;124;p18"/>
          <p:cNvSpPr txBox="1"/>
          <p:nvPr/>
        </p:nvSpPr>
        <p:spPr>
          <a:xfrm>
            <a:off x="76200" y="4495800"/>
            <a:ext cx="8686800" cy="1524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third section discusses cyclic codes. It discusses a subset of cyclic code, CRC, that is very common in the data-link layer. The section shows how CRC can be easily implemented in hardware and represented by polynomials.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2">
                                            <p:txEl>
                                              <p:pRg st="0" end="0"/>
                                            </p:txEl>
                                          </p:spTgt>
                                        </p:tgtEl>
                                        <p:attrNameLst>
                                          <p:attrName>style.visibility</p:attrName>
                                        </p:attrNameLst>
                                      </p:cBhvr>
                                      <p:to>
                                        <p:strVal val="visible"/>
                                      </p:to>
                                    </p:set>
                                    <p:anim calcmode="lin" valueType="num">
                                      <p:cBhvr additive="base">
                                        <p:cTn id="7" dur="1000"/>
                                        <p:tgtEl>
                                          <p:spTgt spid="122">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22">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3">
                                            <p:txEl>
                                              <p:pRg st="0" end="0"/>
                                            </p:txEl>
                                          </p:spTgt>
                                        </p:tgtEl>
                                        <p:attrNameLst>
                                          <p:attrName>style.visibility</p:attrName>
                                        </p:attrNameLst>
                                      </p:cBhvr>
                                      <p:to>
                                        <p:strVal val="visible"/>
                                      </p:to>
                                    </p:set>
                                    <p:anim calcmode="lin" valueType="num">
                                      <p:cBhvr additive="base">
                                        <p:cTn id="13" dur="1000"/>
                                        <p:tgtEl>
                                          <p:spTgt spid="123">
                                            <p:txEl>
                                              <p:pRg st="0" end="0"/>
                                            </p:txEl>
                                          </p:spTgt>
                                        </p:tgtEl>
                                        <p:attrNameLst>
                                          <p:attrName>ppt_w</p:attrName>
                                        </p:attrNameLst>
                                      </p:cBhvr>
                                      <p:tavLst>
                                        <p:tav tm="0">
                                          <p:val>
                                            <p:strVal val="0"/>
                                          </p:val>
                                        </p:tav>
                                        <p:tav tm="100000">
                                          <p:val>
                                            <p:strVal val="#ppt_w"/>
                                          </p:val>
                                        </p:tav>
                                      </p:tavLst>
                                    </p:anim>
                                    <p:anim calcmode="lin" valueType="num">
                                      <p:cBhvr additive="base">
                                        <p:cTn id="14" dur="1000"/>
                                        <p:tgtEl>
                                          <p:spTgt spid="123">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24">
                                            <p:txEl>
                                              <p:pRg st="0" end="0"/>
                                            </p:txEl>
                                          </p:spTgt>
                                        </p:tgtEl>
                                        <p:attrNameLst>
                                          <p:attrName>style.visibility</p:attrName>
                                        </p:attrNameLst>
                                      </p:cBhvr>
                                      <p:to>
                                        <p:strVal val="visible"/>
                                      </p:to>
                                    </p:set>
                                    <p:anim calcmode="lin" valueType="num">
                                      <p:cBhvr additive="base">
                                        <p:cTn id="19" dur="1000"/>
                                        <p:tgtEl>
                                          <p:spTgt spid="124">
                                            <p:txEl>
                                              <p:pRg st="0" end="0"/>
                                            </p:txEl>
                                          </p:spTgt>
                                        </p:tgtEl>
                                        <p:attrNameLst>
                                          <p:attrName>ppt_w</p:attrName>
                                        </p:attrNameLst>
                                      </p:cBhvr>
                                      <p:tavLst>
                                        <p:tav tm="0">
                                          <p:val>
                                            <p:strVal val="0"/>
                                          </p:val>
                                        </p:tav>
                                        <p:tav tm="100000">
                                          <p:val>
                                            <p:strVal val="#ppt_w"/>
                                          </p:val>
                                        </p:tav>
                                      </p:tavLst>
                                    </p:anim>
                                    <p:anim calcmode="lin" valueType="num">
                                      <p:cBhvr additive="base">
                                        <p:cTn id="20" dur="1000"/>
                                        <p:tgtEl>
                                          <p:spTgt spid="124">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30</a:t>
            </a:fld>
            <a:endParaRPr/>
          </a:p>
        </p:txBody>
      </p:sp>
      <p:sp>
        <p:nvSpPr>
          <p:cNvPr id="405" name="Google Shape;405;p4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10.5:  </a:t>
            </a:r>
            <a:r>
              <a:rPr lang="en-US" sz="2000" b="1" i="1" u="none">
                <a:solidFill>
                  <a:schemeClr val="dk1"/>
                </a:solidFill>
                <a:latin typeface="Times"/>
                <a:ea typeface="Times"/>
                <a:cs typeface="Times"/>
                <a:sym typeface="Times"/>
              </a:rPr>
              <a:t>CRC encoder and decoder</a:t>
            </a:r>
            <a:endParaRPr/>
          </a:p>
        </p:txBody>
      </p:sp>
      <p:pic>
        <p:nvPicPr>
          <p:cNvPr id="406" name="Google Shape;406;p42"/>
          <p:cNvPicPr preferRelativeResize="0"/>
          <p:nvPr/>
        </p:nvPicPr>
        <p:blipFill rotWithShape="1">
          <a:blip r:embed="rId3">
            <a:alphaModFix/>
          </a:blip>
          <a:srcRect/>
          <a:stretch/>
        </p:blipFill>
        <p:spPr>
          <a:xfrm>
            <a:off x="117475" y="1066800"/>
            <a:ext cx="3011487" cy="4491037"/>
          </a:xfrm>
          <a:prstGeom prst="rect">
            <a:avLst/>
          </a:prstGeom>
          <a:noFill/>
          <a:ln>
            <a:noFill/>
          </a:ln>
        </p:spPr>
      </p:pic>
      <p:pic>
        <p:nvPicPr>
          <p:cNvPr id="407" name="Google Shape;407;p42"/>
          <p:cNvPicPr preferRelativeResize="0"/>
          <p:nvPr/>
        </p:nvPicPr>
        <p:blipFill rotWithShape="1">
          <a:blip r:embed="rId4">
            <a:alphaModFix/>
          </a:blip>
          <a:srcRect/>
          <a:stretch/>
        </p:blipFill>
        <p:spPr>
          <a:xfrm>
            <a:off x="5410200" y="1066800"/>
            <a:ext cx="3579812" cy="4491037"/>
          </a:xfrm>
          <a:prstGeom prst="rect">
            <a:avLst/>
          </a:prstGeom>
          <a:noFill/>
          <a:ln>
            <a:noFill/>
          </a:ln>
        </p:spPr>
      </p:pic>
      <p:pic>
        <p:nvPicPr>
          <p:cNvPr id="408" name="Google Shape;408;p42"/>
          <p:cNvPicPr preferRelativeResize="0"/>
          <p:nvPr/>
        </p:nvPicPr>
        <p:blipFill rotWithShape="1">
          <a:blip r:embed="rId5">
            <a:alphaModFix/>
          </a:blip>
          <a:srcRect/>
          <a:stretch/>
        </p:blipFill>
        <p:spPr>
          <a:xfrm>
            <a:off x="2895600" y="3200400"/>
            <a:ext cx="3001962" cy="795337"/>
          </a:xfrm>
          <a:prstGeom prst="rect">
            <a:avLst/>
          </a:prstGeom>
          <a:noFill/>
          <a:ln>
            <a:noFill/>
          </a:ln>
        </p:spPr>
      </p:pic>
      <p:pic>
        <p:nvPicPr>
          <p:cNvPr id="409" name="Google Shape;409;p42"/>
          <p:cNvPicPr preferRelativeResize="0"/>
          <p:nvPr/>
        </p:nvPicPr>
        <p:blipFill rotWithShape="1">
          <a:blip r:embed="rId6">
            <a:alphaModFix/>
          </a:blip>
          <a:srcRect/>
          <a:stretch/>
        </p:blipFill>
        <p:spPr>
          <a:xfrm>
            <a:off x="3749675" y="4343400"/>
            <a:ext cx="958850" cy="444500"/>
          </a:xfrm>
          <a:prstGeom prst="rect">
            <a:avLst/>
          </a:prstGeom>
          <a:noFill/>
          <a:ln>
            <a:noFill/>
          </a:ln>
        </p:spPr>
      </p:pic>
      <p:pic>
        <p:nvPicPr>
          <p:cNvPr id="410" name="Google Shape;410;p42"/>
          <p:cNvPicPr preferRelativeResize="0"/>
          <p:nvPr/>
        </p:nvPicPr>
        <p:blipFill rotWithShape="1">
          <a:blip r:embed="rId7">
            <a:alphaModFix/>
          </a:blip>
          <a:srcRect/>
          <a:stretch/>
        </p:blipFill>
        <p:spPr>
          <a:xfrm>
            <a:off x="2286000" y="4876800"/>
            <a:ext cx="4976812" cy="3095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10"/>
                                        </p:tgtEl>
                                        <p:attrNameLst>
                                          <p:attrName>style.visibility</p:attrName>
                                        </p:attrNameLst>
                                      </p:cBhvr>
                                      <p:to>
                                        <p:strVal val="visible"/>
                                      </p:to>
                                    </p:set>
                                    <p:animEffect transition="in" filter="fade">
                                      <p:cBhvr>
                                        <p:cTn id="19" dur="500"/>
                                        <p:tgtEl>
                                          <p:spTgt spid="41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31</a:t>
            </a:fld>
            <a:endParaRPr/>
          </a:p>
        </p:txBody>
      </p:sp>
      <p:sp>
        <p:nvSpPr>
          <p:cNvPr id="417" name="Google Shape;417;p4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10.6:  </a:t>
            </a:r>
            <a:r>
              <a:rPr lang="en-US" sz="2000" b="1" i="1" u="none">
                <a:solidFill>
                  <a:schemeClr val="dk1"/>
                </a:solidFill>
                <a:latin typeface="Times"/>
                <a:ea typeface="Times"/>
                <a:cs typeface="Times"/>
                <a:sym typeface="Times"/>
              </a:rPr>
              <a:t>Division in CRC encoder</a:t>
            </a:r>
            <a:endParaRPr/>
          </a:p>
        </p:txBody>
      </p:sp>
      <p:pic>
        <p:nvPicPr>
          <p:cNvPr id="418" name="Google Shape;418;p43"/>
          <p:cNvPicPr preferRelativeResize="0"/>
          <p:nvPr/>
        </p:nvPicPr>
        <p:blipFill rotWithShape="1">
          <a:blip r:embed="rId3">
            <a:alphaModFix/>
          </a:blip>
          <a:srcRect/>
          <a:stretch/>
        </p:blipFill>
        <p:spPr>
          <a:xfrm>
            <a:off x="685800" y="1447800"/>
            <a:ext cx="7097712" cy="4032250"/>
          </a:xfrm>
          <a:prstGeom prst="rect">
            <a:avLst/>
          </a:prstGeom>
          <a:noFill/>
          <a:ln>
            <a:noFill/>
          </a:ln>
        </p:spPr>
      </p:pic>
      <p:pic>
        <p:nvPicPr>
          <p:cNvPr id="419" name="Google Shape;419;p43"/>
          <p:cNvPicPr preferRelativeResize="0"/>
          <p:nvPr/>
        </p:nvPicPr>
        <p:blipFill rotWithShape="1">
          <a:blip r:embed="rId4">
            <a:alphaModFix/>
          </a:blip>
          <a:srcRect/>
          <a:stretch/>
        </p:blipFill>
        <p:spPr>
          <a:xfrm>
            <a:off x="1828800" y="928687"/>
            <a:ext cx="2008187" cy="823912"/>
          </a:xfrm>
          <a:prstGeom prst="rect">
            <a:avLst/>
          </a:prstGeom>
          <a:noFill/>
          <a:ln>
            <a:noFill/>
          </a:ln>
        </p:spPr>
      </p:pic>
      <p:pic>
        <p:nvPicPr>
          <p:cNvPr id="420" name="Google Shape;420;p43"/>
          <p:cNvPicPr preferRelativeResize="0"/>
          <p:nvPr/>
        </p:nvPicPr>
        <p:blipFill rotWithShape="1">
          <a:blip r:embed="rId5">
            <a:alphaModFix/>
          </a:blip>
          <a:srcRect/>
          <a:stretch/>
        </p:blipFill>
        <p:spPr>
          <a:xfrm>
            <a:off x="1600200" y="5562600"/>
            <a:ext cx="2641600" cy="965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18"/>
                                        </p:tgtEl>
                                        <p:attrNameLst>
                                          <p:attrName>style.visibility</p:attrName>
                                        </p:attrNameLst>
                                      </p:cBhvr>
                                      <p:to>
                                        <p:strVal val="visible"/>
                                      </p:to>
                                    </p:set>
                                    <p:animEffect transition="in" filter="fade">
                                      <p:cBhvr>
                                        <p:cTn id="11" dur="500"/>
                                        <p:tgtEl>
                                          <p:spTgt spid="4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32</a:t>
            </a:fld>
            <a:endParaRPr/>
          </a:p>
        </p:txBody>
      </p:sp>
      <p:sp>
        <p:nvSpPr>
          <p:cNvPr id="427" name="Google Shape;427;p4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10.7:  </a:t>
            </a:r>
            <a:r>
              <a:rPr lang="en-US" sz="2000" b="1" i="1" u="none">
                <a:solidFill>
                  <a:schemeClr val="dk1"/>
                </a:solidFill>
                <a:latin typeface="Times"/>
                <a:ea typeface="Times"/>
                <a:cs typeface="Times"/>
                <a:sym typeface="Times"/>
              </a:rPr>
              <a:t>Division in the CRC decoder for two cases</a:t>
            </a:r>
            <a:endParaRPr/>
          </a:p>
        </p:txBody>
      </p:sp>
      <p:pic>
        <p:nvPicPr>
          <p:cNvPr id="428" name="Google Shape;428;p44"/>
          <p:cNvPicPr preferRelativeResize="0"/>
          <p:nvPr/>
        </p:nvPicPr>
        <p:blipFill rotWithShape="1">
          <a:blip r:embed="rId3">
            <a:alphaModFix/>
          </a:blip>
          <a:srcRect/>
          <a:stretch/>
        </p:blipFill>
        <p:spPr>
          <a:xfrm>
            <a:off x="228600" y="914400"/>
            <a:ext cx="4122737" cy="5178425"/>
          </a:xfrm>
          <a:prstGeom prst="rect">
            <a:avLst/>
          </a:prstGeom>
          <a:noFill/>
          <a:ln>
            <a:noFill/>
          </a:ln>
        </p:spPr>
      </p:pic>
      <p:pic>
        <p:nvPicPr>
          <p:cNvPr id="429" name="Google Shape;429;p44"/>
          <p:cNvPicPr preferRelativeResize="0"/>
          <p:nvPr/>
        </p:nvPicPr>
        <p:blipFill rotWithShape="1">
          <a:blip r:embed="rId4">
            <a:alphaModFix/>
          </a:blip>
          <a:srcRect/>
          <a:stretch/>
        </p:blipFill>
        <p:spPr>
          <a:xfrm>
            <a:off x="4800600" y="914400"/>
            <a:ext cx="4097337" cy="5178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animEffect transition="in" filter="fade">
                                      <p:cBhvr>
                                        <p:cTn id="7" dur="2500"/>
                                        <p:tgtEl>
                                          <p:spTgt spid="4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9"/>
                                        </p:tgtEl>
                                        <p:attrNameLst>
                                          <p:attrName>style.visibility</p:attrName>
                                        </p:attrNameLst>
                                      </p:cBhvr>
                                      <p:to>
                                        <p:strVal val="visible"/>
                                      </p:to>
                                    </p:set>
                                    <p:animEffect transition="in" filter="fade">
                                      <p:cBhvr>
                                        <p:cTn id="12" dur="2250"/>
                                        <p:tgtEl>
                                          <p:spTgt spid="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r>
              <a:rPr lang="en-US" smtClean="0"/>
              <a:t>10.</a:t>
            </a:r>
            <a:fld id="{00000000-1234-1234-1234-123412341234}" type="slidenum">
              <a:rPr lang="en-US" smtClean="0"/>
              <a:t>33</a:t>
            </a:f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03313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r>
              <a:rPr lang="en-US" smtClean="0"/>
              <a:t>10.</a:t>
            </a:r>
            <a:fld id="{00000000-1234-1234-1234-123412341234}" type="slidenum">
              <a:rPr lang="en-US" smtClean="0"/>
              <a:t>34</a:t>
            </a:f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79305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35</a:t>
            </a:fld>
            <a:endParaRPr/>
          </a:p>
        </p:txBody>
      </p:sp>
      <p:sp>
        <p:nvSpPr>
          <p:cNvPr id="436" name="Google Shape;436;p4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7" name="Google Shape;437;p4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8" name="Google Shape;438;p4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9" name="Google Shape;439;p4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0" name="Google Shape;440;p4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1" name="Google Shape;441;p4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2" name="Google Shape;442;p4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3" name="Google Shape;443;p45"/>
          <p:cNvSpPr txBox="1"/>
          <p:nvPr/>
        </p:nvSpPr>
        <p:spPr>
          <a:xfrm>
            <a:off x="1143000" y="0"/>
            <a:ext cx="38925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10.3.2  Polynomials</a:t>
            </a:r>
            <a:endParaRPr/>
          </a:p>
        </p:txBody>
      </p:sp>
      <p:sp>
        <p:nvSpPr>
          <p:cNvPr id="444" name="Google Shape;444;p45"/>
          <p:cNvSpPr txBox="1"/>
          <p:nvPr/>
        </p:nvSpPr>
        <p:spPr>
          <a:xfrm>
            <a:off x="381000" y="1293812"/>
            <a:ext cx="7924800" cy="350837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A better way to understand cyclic codes and how they can be analyzed is to represent them as polynomials. A pattern of 0s and 1s can be represented as a polynomial with coefficients of 0 and 1. The power of each term shows the position of the bit; the coefficient shows the value of the bit. Figure 10.8 shows a binary pattern and its polynomial representation.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36</a:t>
            </a:fld>
            <a:endParaRPr/>
          </a:p>
        </p:txBody>
      </p:sp>
      <p:sp>
        <p:nvSpPr>
          <p:cNvPr id="451" name="Google Shape;451;p4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10.8:  </a:t>
            </a:r>
            <a:r>
              <a:rPr lang="en-US" sz="2000" b="1" i="1" u="none">
                <a:solidFill>
                  <a:schemeClr val="dk1"/>
                </a:solidFill>
                <a:latin typeface="Times"/>
                <a:ea typeface="Times"/>
                <a:cs typeface="Times"/>
                <a:sym typeface="Times"/>
              </a:rPr>
              <a:t>A polynomial to represent a binary word</a:t>
            </a:r>
            <a:endParaRPr/>
          </a:p>
        </p:txBody>
      </p:sp>
      <p:pic>
        <p:nvPicPr>
          <p:cNvPr id="452" name="Google Shape;452;p46"/>
          <p:cNvPicPr preferRelativeResize="0"/>
          <p:nvPr/>
        </p:nvPicPr>
        <p:blipFill rotWithShape="1">
          <a:blip r:embed="rId3">
            <a:alphaModFix/>
          </a:blip>
          <a:srcRect/>
          <a:stretch/>
        </p:blipFill>
        <p:spPr>
          <a:xfrm>
            <a:off x="457200" y="838200"/>
            <a:ext cx="6189662" cy="2741612"/>
          </a:xfrm>
          <a:prstGeom prst="rect">
            <a:avLst/>
          </a:prstGeom>
          <a:noFill/>
          <a:ln>
            <a:noFill/>
          </a:ln>
        </p:spPr>
      </p:pic>
      <p:pic>
        <p:nvPicPr>
          <p:cNvPr id="453" name="Google Shape;453;p46"/>
          <p:cNvPicPr preferRelativeResize="0"/>
          <p:nvPr/>
        </p:nvPicPr>
        <p:blipFill rotWithShape="1">
          <a:blip r:embed="rId4">
            <a:alphaModFix/>
          </a:blip>
          <a:srcRect/>
          <a:stretch/>
        </p:blipFill>
        <p:spPr>
          <a:xfrm>
            <a:off x="5010150" y="4002087"/>
            <a:ext cx="3524250" cy="23987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37</a:t>
            </a:fld>
            <a:endParaRPr/>
          </a:p>
        </p:txBody>
      </p:sp>
      <p:sp>
        <p:nvSpPr>
          <p:cNvPr id="460" name="Google Shape;460;p4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1" name="Google Shape;461;p4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2" name="Google Shape;462;p4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3" name="Google Shape;463;p4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4" name="Google Shape;464;p4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5" name="Google Shape;465;p4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6" name="Google Shape;466;p4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7" name="Google Shape;467;p47"/>
          <p:cNvSpPr txBox="1"/>
          <p:nvPr/>
        </p:nvSpPr>
        <p:spPr>
          <a:xfrm>
            <a:off x="1143000" y="0"/>
            <a:ext cx="6838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10.3.3  Encoder Using Polynomials</a:t>
            </a:r>
            <a:endParaRPr/>
          </a:p>
        </p:txBody>
      </p:sp>
      <p:sp>
        <p:nvSpPr>
          <p:cNvPr id="468" name="Google Shape;468;p47"/>
          <p:cNvSpPr txBox="1"/>
          <p:nvPr/>
        </p:nvSpPr>
        <p:spPr>
          <a:xfrm>
            <a:off x="381000" y="1293812"/>
            <a:ext cx="7924800" cy="222726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Now that we have discussed operations on polynomials, we show the creation of a codeword from a dataword. Figure 10.9 is the polynomial version of Figure 10.6. We can see that the process is shorter.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38</a:t>
            </a:fld>
            <a:endParaRPr/>
          </a:p>
        </p:txBody>
      </p:sp>
      <p:sp>
        <p:nvSpPr>
          <p:cNvPr id="475" name="Google Shape;475;p4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10.9:  </a:t>
            </a:r>
            <a:r>
              <a:rPr lang="en-US" sz="2000" b="1" i="1" u="none">
                <a:solidFill>
                  <a:schemeClr val="dk1"/>
                </a:solidFill>
                <a:latin typeface="Times"/>
                <a:ea typeface="Times"/>
                <a:cs typeface="Times"/>
                <a:sym typeface="Times"/>
              </a:rPr>
              <a:t>CRC division using polynomials</a:t>
            </a:r>
            <a:endParaRPr/>
          </a:p>
        </p:txBody>
      </p:sp>
      <p:pic>
        <p:nvPicPr>
          <p:cNvPr id="476" name="Google Shape;476;p48"/>
          <p:cNvPicPr preferRelativeResize="0"/>
          <p:nvPr/>
        </p:nvPicPr>
        <p:blipFill rotWithShape="1">
          <a:blip r:embed="rId3">
            <a:alphaModFix/>
          </a:blip>
          <a:srcRect/>
          <a:stretch/>
        </p:blipFill>
        <p:spPr>
          <a:xfrm>
            <a:off x="711200" y="914400"/>
            <a:ext cx="7670800" cy="53673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76"/>
                                        </p:tgtEl>
                                        <p:attrNameLst>
                                          <p:attrName>style.visibility</p:attrName>
                                        </p:attrNameLst>
                                      </p:cBhvr>
                                      <p:to>
                                        <p:strVal val="visible"/>
                                      </p:to>
                                    </p:set>
                                    <p:anim calcmode="lin" valueType="num">
                                      <p:cBhvr additive="base">
                                        <p:cTn id="7" dur="2000"/>
                                        <p:tgtEl>
                                          <p:spTgt spid="476"/>
                                        </p:tgtEl>
                                        <p:attrNameLst>
                                          <p:attrName>ppt_w</p:attrName>
                                        </p:attrNameLst>
                                      </p:cBhvr>
                                      <p:tavLst>
                                        <p:tav tm="0">
                                          <p:val>
                                            <p:strVal val="0"/>
                                          </p:val>
                                        </p:tav>
                                        <p:tav tm="100000">
                                          <p:val>
                                            <p:strVal val="#ppt_w"/>
                                          </p:val>
                                        </p:tav>
                                      </p:tavLst>
                                    </p:anim>
                                    <p:anim calcmode="lin" valueType="num">
                                      <p:cBhvr additive="base">
                                        <p:cTn id="8" dur="2000"/>
                                        <p:tgtEl>
                                          <p:spTgt spid="47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39</a:t>
            </a:fld>
            <a:endParaRPr/>
          </a:p>
        </p:txBody>
      </p:sp>
      <p:sp>
        <p:nvSpPr>
          <p:cNvPr id="483" name="Google Shape;483;p4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4" name="Google Shape;484;p4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5" name="Google Shape;485;p4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6" name="Google Shape;486;p4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7" name="Google Shape;487;p4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8" name="Google Shape;488;p4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89" name="Google Shape;489;p4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0" name="Google Shape;490;p49"/>
          <p:cNvSpPr txBox="1"/>
          <p:nvPr/>
        </p:nvSpPr>
        <p:spPr>
          <a:xfrm>
            <a:off x="1143000" y="0"/>
            <a:ext cx="5518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10.3.4  Cyclic Code Analysis</a:t>
            </a:r>
            <a:endParaRPr/>
          </a:p>
        </p:txBody>
      </p:sp>
      <p:sp>
        <p:nvSpPr>
          <p:cNvPr id="491" name="Google Shape;491;p49"/>
          <p:cNvSpPr txBox="1"/>
          <p:nvPr/>
        </p:nvSpPr>
        <p:spPr>
          <a:xfrm>
            <a:off x="381000" y="1293812"/>
            <a:ext cx="7924800" cy="13731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We can analyze a cyclic code to find its capabilities by using polynomials. We define the following, where f(x) is a polynomial with binary coefficients.</a:t>
            </a:r>
            <a:endParaRPr/>
          </a:p>
        </p:txBody>
      </p:sp>
      <p:pic>
        <p:nvPicPr>
          <p:cNvPr id="492" name="Google Shape;492;p49"/>
          <p:cNvPicPr preferRelativeResize="0"/>
          <p:nvPr/>
        </p:nvPicPr>
        <p:blipFill rotWithShape="1">
          <a:blip r:embed="rId3">
            <a:alphaModFix/>
          </a:blip>
          <a:srcRect/>
          <a:stretch/>
        </p:blipFill>
        <p:spPr>
          <a:xfrm>
            <a:off x="1711325" y="3352800"/>
            <a:ext cx="5264150" cy="668337"/>
          </a:xfrm>
          <a:prstGeom prst="rect">
            <a:avLst/>
          </a:prstGeom>
          <a:noFill/>
          <a:ln>
            <a:noFill/>
          </a:ln>
        </p:spPr>
      </p:pic>
      <p:pic>
        <p:nvPicPr>
          <p:cNvPr id="493" name="Google Shape;493;p49"/>
          <p:cNvPicPr preferRelativeResize="0"/>
          <p:nvPr/>
        </p:nvPicPr>
        <p:blipFill rotWithShape="1">
          <a:blip r:embed="rId4">
            <a:alphaModFix/>
          </a:blip>
          <a:srcRect/>
          <a:stretch/>
        </p:blipFill>
        <p:spPr>
          <a:xfrm>
            <a:off x="931862" y="4419600"/>
            <a:ext cx="6823075" cy="7032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1" name="Google Shape;131;p1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2" name="Google Shape;132;p1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3" name="Google Shape;133;p1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4" name="Google Shape;134;p1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5" name="Google Shape;135;p1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6" name="Google Shape;136;p1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7" name="Google Shape;137;p19"/>
          <p:cNvSpPr txBox="1"/>
          <p:nvPr/>
        </p:nvSpPr>
        <p:spPr>
          <a:xfrm>
            <a:off x="1066800" y="-76200"/>
            <a:ext cx="75707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10: Objective (continued)</a:t>
            </a:r>
            <a:endParaRPr/>
          </a:p>
        </p:txBody>
      </p:sp>
      <p:sp>
        <p:nvSpPr>
          <p:cNvPr id="138" name="Google Shape;138;p19"/>
          <p:cNvSpPr txBox="1"/>
          <p:nvPr/>
        </p:nvSpPr>
        <p:spPr>
          <a:xfrm>
            <a:off x="152400" y="1447800"/>
            <a:ext cx="8991600" cy="1066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a:t>
            </a:r>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Aharoni"/>
              <a:ea typeface="Aharoni"/>
              <a:cs typeface="Aharoni"/>
              <a:sym typeface="Aharoni"/>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39" name="Google Shape;139;p19"/>
          <p:cNvSpPr txBox="1"/>
          <p:nvPr/>
        </p:nvSpPr>
        <p:spPr>
          <a:xfrm>
            <a:off x="76200" y="1371600"/>
            <a:ext cx="8686800" cy="114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fourth section discusses checksums. It shows how a checksum is calculated for a set of data words. It also gives some other approaches to traditional checksum.</a:t>
            </a:r>
            <a:endParaRPr/>
          </a:p>
        </p:txBody>
      </p:sp>
      <p:sp>
        <p:nvSpPr>
          <p:cNvPr id="140" name="Google Shape;140;p19"/>
          <p:cNvSpPr txBox="1"/>
          <p:nvPr/>
        </p:nvSpPr>
        <p:spPr>
          <a:xfrm>
            <a:off x="76200" y="3124200"/>
            <a:ext cx="8686800" cy="1524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fifth section discusses forward error correction. It shows how Hamming distance can also be used for this purpose. The section also describes cheaper methods to achieve the same goal, such as XORing of packets, interleaving chunks, or compounding high and low resolutions packets.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39">
                                            <p:txEl>
                                              <p:pRg st="0" end="0"/>
                                            </p:txEl>
                                          </p:spTgt>
                                        </p:tgtEl>
                                        <p:attrNameLst>
                                          <p:attrName>style.visibility</p:attrName>
                                        </p:attrNameLst>
                                      </p:cBhvr>
                                      <p:to>
                                        <p:strVal val="visible"/>
                                      </p:to>
                                    </p:set>
                                    <p:anim calcmode="lin" valueType="num">
                                      <p:cBhvr additive="base">
                                        <p:cTn id="7" dur="1000"/>
                                        <p:tgtEl>
                                          <p:spTgt spid="139">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39">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40">
                                            <p:txEl>
                                              <p:pRg st="0" end="0"/>
                                            </p:txEl>
                                          </p:spTgt>
                                        </p:tgtEl>
                                        <p:attrNameLst>
                                          <p:attrName>style.visibility</p:attrName>
                                        </p:attrNameLst>
                                      </p:cBhvr>
                                      <p:to>
                                        <p:strVal val="visible"/>
                                      </p:to>
                                    </p:set>
                                    <p:anim calcmode="lin" valueType="num">
                                      <p:cBhvr additive="base">
                                        <p:cTn id="13" dur="1000"/>
                                        <p:tgtEl>
                                          <p:spTgt spid="140">
                                            <p:txEl>
                                              <p:pRg st="0" end="0"/>
                                            </p:txEl>
                                          </p:spTgt>
                                        </p:tgtEl>
                                        <p:attrNameLst>
                                          <p:attrName>ppt_w</p:attrName>
                                        </p:attrNameLst>
                                      </p:cBhvr>
                                      <p:tavLst>
                                        <p:tav tm="0">
                                          <p:val>
                                            <p:strVal val="0"/>
                                          </p:val>
                                        </p:tav>
                                        <p:tav tm="100000">
                                          <p:val>
                                            <p:strVal val="#ppt_w"/>
                                          </p:val>
                                        </p:tav>
                                      </p:tavLst>
                                    </p:anim>
                                    <p:anim calcmode="lin" valueType="num">
                                      <p:cBhvr additive="base">
                                        <p:cTn id="14" dur="1000"/>
                                        <p:tgtEl>
                                          <p:spTgt spid="140">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0"/>
          <p:cNvSpPr txBox="1"/>
          <p:nvPr/>
        </p:nvSpPr>
        <p:spPr>
          <a:xfrm>
            <a:off x="76200" y="696912"/>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Which of the following g(x) values guarantees that a single-bit error is caught? x + 1, x</a:t>
            </a:r>
            <a:r>
              <a:rPr lang="en-US" sz="2800" b="0" i="0" u="none" baseline="30000">
                <a:solidFill>
                  <a:schemeClr val="dk1"/>
                </a:solidFill>
                <a:latin typeface="Times New Roman"/>
                <a:ea typeface="Times New Roman"/>
                <a:cs typeface="Times New Roman"/>
                <a:sym typeface="Times New Roman"/>
              </a:rPr>
              <a:t>3 </a:t>
            </a:r>
            <a:r>
              <a:rPr lang="en-US" sz="2800" b="0" i="0" u="none">
                <a:solidFill>
                  <a:schemeClr val="dk1"/>
                </a:solidFill>
                <a:latin typeface="Times New Roman"/>
                <a:ea typeface="Times New Roman"/>
                <a:cs typeface="Times New Roman"/>
                <a:sym typeface="Times New Roman"/>
              </a:rPr>
              <a:t>and  1</a:t>
            </a:r>
            <a:endParaRPr/>
          </a:p>
          <a:p>
            <a:pPr marL="0" marR="0" lvl="0" indent="0" algn="just" rtl="0">
              <a:lnSpc>
                <a:spcPct val="100000"/>
              </a:lnSpc>
              <a:spcBef>
                <a:spcPts val="0"/>
              </a:spcBef>
              <a:spcAft>
                <a:spcPts val="0"/>
              </a:spcAft>
              <a:buClr>
                <a:schemeClr val="dk1"/>
              </a:buClr>
              <a:buSzPts val="2800"/>
              <a:buFont typeface="Arial"/>
              <a:buNone/>
            </a:pPr>
            <a:endParaRPr sz="2800" b="0" i="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p:txBody>
      </p:sp>
      <p:grpSp>
        <p:nvGrpSpPr>
          <p:cNvPr id="500" name="Google Shape;500;p50"/>
          <p:cNvGrpSpPr/>
          <p:nvPr/>
        </p:nvGrpSpPr>
        <p:grpSpPr>
          <a:xfrm>
            <a:off x="0" y="0"/>
            <a:ext cx="9144000" cy="609600"/>
            <a:chOff x="0" y="2448"/>
            <a:chExt cx="5760" cy="384"/>
          </a:xfrm>
        </p:grpSpPr>
        <p:sp>
          <p:nvSpPr>
            <p:cNvPr id="501" name="Google Shape;501;p50"/>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2" name="Google Shape;502;p50"/>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10.8</a:t>
              </a:r>
              <a:endParaRPr/>
            </a:p>
          </p:txBody>
        </p:sp>
      </p:grpSp>
      <p:pic>
        <p:nvPicPr>
          <p:cNvPr id="503" name="Google Shape;503;p50"/>
          <p:cNvPicPr preferRelativeResize="0"/>
          <p:nvPr/>
        </p:nvPicPr>
        <p:blipFill rotWithShape="1">
          <a:blip r:embed="rId3">
            <a:alphaModFix/>
          </a:blip>
          <a:srcRect/>
          <a:stretch/>
        </p:blipFill>
        <p:spPr>
          <a:xfrm>
            <a:off x="220662" y="2514600"/>
            <a:ext cx="8694737" cy="2589212"/>
          </a:xfrm>
          <a:prstGeom prst="rect">
            <a:avLst/>
          </a:prstGeom>
          <a:noFill/>
          <a:ln>
            <a:noFill/>
          </a:ln>
        </p:spPr>
      </p:pic>
      <p:sp>
        <p:nvSpPr>
          <p:cNvPr id="504" name="Google Shape;504;p5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5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41</a:t>
            </a:fld>
            <a:endParaRPr/>
          </a:p>
        </p:txBody>
      </p:sp>
      <p:sp>
        <p:nvSpPr>
          <p:cNvPr id="511" name="Google Shape;511;p5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10.10:  </a:t>
            </a:r>
            <a:r>
              <a:rPr lang="en-US" sz="2000" b="1" i="1" u="none">
                <a:solidFill>
                  <a:schemeClr val="dk1"/>
                </a:solidFill>
                <a:latin typeface="Times"/>
                <a:ea typeface="Times"/>
                <a:cs typeface="Times"/>
                <a:sym typeface="Times"/>
              </a:rPr>
              <a:t>Representation of isolated single-bit errors</a:t>
            </a:r>
            <a:endParaRPr/>
          </a:p>
        </p:txBody>
      </p:sp>
      <p:pic>
        <p:nvPicPr>
          <p:cNvPr id="512" name="Google Shape;512;p51"/>
          <p:cNvPicPr preferRelativeResize="0"/>
          <p:nvPr/>
        </p:nvPicPr>
        <p:blipFill rotWithShape="1">
          <a:blip r:embed="rId3">
            <a:alphaModFix/>
          </a:blip>
          <a:srcRect/>
          <a:stretch/>
        </p:blipFill>
        <p:spPr>
          <a:xfrm>
            <a:off x="914400" y="2362200"/>
            <a:ext cx="7253287" cy="1698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2"/>
          <p:cNvSpPr txBox="1"/>
          <p:nvPr/>
        </p:nvSpPr>
        <p:spPr>
          <a:xfrm>
            <a:off x="76200" y="696912"/>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Find the suitability of the following generators in relation to burst errors of different lengths: x</a:t>
            </a:r>
            <a:r>
              <a:rPr lang="en-US" sz="2800" b="0" i="0" u="none" baseline="30000">
                <a:solidFill>
                  <a:schemeClr val="dk1"/>
                </a:solidFill>
                <a:latin typeface="Times New Roman"/>
                <a:ea typeface="Times New Roman"/>
                <a:cs typeface="Times New Roman"/>
                <a:sym typeface="Times New Roman"/>
              </a:rPr>
              <a:t>6</a:t>
            </a:r>
            <a:r>
              <a:rPr lang="en-US" sz="2800" b="0" i="0" u="none">
                <a:solidFill>
                  <a:schemeClr val="dk1"/>
                </a:solidFill>
                <a:latin typeface="Times New Roman"/>
                <a:ea typeface="Times New Roman"/>
                <a:cs typeface="Times New Roman"/>
                <a:sym typeface="Times New Roman"/>
              </a:rPr>
              <a:t> + 1,  x</a:t>
            </a:r>
            <a:r>
              <a:rPr lang="en-US" sz="2800" b="0" i="0" u="none" baseline="30000">
                <a:solidFill>
                  <a:schemeClr val="dk1"/>
                </a:solidFill>
                <a:latin typeface="Times New Roman"/>
                <a:ea typeface="Times New Roman"/>
                <a:cs typeface="Times New Roman"/>
                <a:sym typeface="Times New Roman"/>
              </a:rPr>
              <a:t>18</a:t>
            </a:r>
            <a:r>
              <a:rPr lang="en-US" sz="2800" b="0" i="0" u="none">
                <a:solidFill>
                  <a:schemeClr val="dk1"/>
                </a:solidFill>
                <a:latin typeface="Times New Roman"/>
                <a:ea typeface="Times New Roman"/>
                <a:cs typeface="Times New Roman"/>
                <a:sym typeface="Times New Roman"/>
              </a:rPr>
              <a:t> + x</a:t>
            </a:r>
            <a:r>
              <a:rPr lang="en-US" sz="2800" b="0" i="0" u="none" baseline="30000">
                <a:solidFill>
                  <a:schemeClr val="dk1"/>
                </a:solidFill>
                <a:latin typeface="Times New Roman"/>
                <a:ea typeface="Times New Roman"/>
                <a:cs typeface="Times New Roman"/>
                <a:sym typeface="Times New Roman"/>
              </a:rPr>
              <a:t>7</a:t>
            </a:r>
            <a:r>
              <a:rPr lang="en-US" sz="2800" b="0" i="0" u="none">
                <a:solidFill>
                  <a:schemeClr val="dk1"/>
                </a:solidFill>
                <a:latin typeface="Times New Roman"/>
                <a:ea typeface="Times New Roman"/>
                <a:cs typeface="Times New Roman"/>
                <a:sym typeface="Times New Roman"/>
              </a:rPr>
              <a:t> + x + 1, and x</a:t>
            </a:r>
            <a:r>
              <a:rPr lang="en-US" sz="2800" b="0" i="0" u="none" baseline="30000">
                <a:solidFill>
                  <a:schemeClr val="dk1"/>
                </a:solidFill>
                <a:latin typeface="Times New Roman"/>
                <a:ea typeface="Times New Roman"/>
                <a:cs typeface="Times New Roman"/>
                <a:sym typeface="Times New Roman"/>
              </a:rPr>
              <a:t>32</a:t>
            </a:r>
            <a:r>
              <a:rPr lang="en-US" sz="2800" b="0" i="0" u="none">
                <a:solidFill>
                  <a:schemeClr val="dk1"/>
                </a:solidFill>
                <a:latin typeface="Times New Roman"/>
                <a:ea typeface="Times New Roman"/>
                <a:cs typeface="Times New Roman"/>
                <a:sym typeface="Times New Roman"/>
              </a:rPr>
              <a:t> + x</a:t>
            </a:r>
            <a:r>
              <a:rPr lang="en-US" sz="2800" b="0" i="0" u="none" baseline="30000">
                <a:solidFill>
                  <a:schemeClr val="dk1"/>
                </a:solidFill>
                <a:latin typeface="Times New Roman"/>
                <a:ea typeface="Times New Roman"/>
                <a:cs typeface="Times New Roman"/>
                <a:sym typeface="Times New Roman"/>
              </a:rPr>
              <a:t>23</a:t>
            </a:r>
            <a:r>
              <a:rPr lang="en-US" sz="2800" b="0" i="0" u="none">
                <a:solidFill>
                  <a:schemeClr val="dk1"/>
                </a:solidFill>
                <a:latin typeface="Times New Roman"/>
                <a:ea typeface="Times New Roman"/>
                <a:cs typeface="Times New Roman"/>
                <a:sym typeface="Times New Roman"/>
              </a:rPr>
              <a:t> + x</a:t>
            </a:r>
            <a:r>
              <a:rPr lang="en-US" sz="2800" b="0" i="0" u="none" baseline="30000">
                <a:solidFill>
                  <a:schemeClr val="dk1"/>
                </a:solidFill>
                <a:latin typeface="Times New Roman"/>
                <a:ea typeface="Times New Roman"/>
                <a:cs typeface="Times New Roman"/>
                <a:sym typeface="Times New Roman"/>
              </a:rPr>
              <a:t>7</a:t>
            </a:r>
            <a:r>
              <a:rPr lang="en-US" sz="2800" b="0" i="0" u="none">
                <a:solidFill>
                  <a:schemeClr val="dk1"/>
                </a:solidFill>
                <a:latin typeface="Times New Roman"/>
                <a:ea typeface="Times New Roman"/>
                <a:cs typeface="Times New Roman"/>
                <a:sym typeface="Times New Roman"/>
              </a:rPr>
              <a:t> + 10.</a:t>
            </a:r>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p:txBody>
      </p:sp>
      <p:grpSp>
        <p:nvGrpSpPr>
          <p:cNvPr id="519" name="Google Shape;519;p52"/>
          <p:cNvGrpSpPr/>
          <p:nvPr/>
        </p:nvGrpSpPr>
        <p:grpSpPr>
          <a:xfrm>
            <a:off x="0" y="0"/>
            <a:ext cx="9144000" cy="609600"/>
            <a:chOff x="0" y="2448"/>
            <a:chExt cx="5760" cy="384"/>
          </a:xfrm>
        </p:grpSpPr>
        <p:sp>
          <p:nvSpPr>
            <p:cNvPr id="520" name="Google Shape;520;p5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1" name="Google Shape;521;p52"/>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10.9</a:t>
              </a:r>
              <a:endParaRPr/>
            </a:p>
          </p:txBody>
        </p:sp>
      </p:grpSp>
      <p:pic>
        <p:nvPicPr>
          <p:cNvPr id="522" name="Google Shape;522;p52"/>
          <p:cNvPicPr preferRelativeResize="0"/>
          <p:nvPr/>
        </p:nvPicPr>
        <p:blipFill rotWithShape="1">
          <a:blip r:embed="rId3">
            <a:alphaModFix/>
          </a:blip>
          <a:srcRect/>
          <a:stretch/>
        </p:blipFill>
        <p:spPr>
          <a:xfrm>
            <a:off x="196850" y="2719387"/>
            <a:ext cx="8642350" cy="2538412"/>
          </a:xfrm>
          <a:prstGeom prst="rect">
            <a:avLst/>
          </a:prstGeom>
          <a:noFill/>
          <a:ln>
            <a:noFill/>
          </a:ln>
        </p:spPr>
      </p:pic>
      <p:sp>
        <p:nvSpPr>
          <p:cNvPr id="523" name="Google Shape;523;p5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3"/>
          <p:cNvSpPr txBox="1"/>
          <p:nvPr/>
        </p:nvSpPr>
        <p:spPr>
          <a:xfrm>
            <a:off x="76200" y="696912"/>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Find the status of the following generators related to two isolated, single-bit errors: x + 1, x</a:t>
            </a:r>
            <a:r>
              <a:rPr lang="en-US" sz="2800" b="0" i="0" u="none" baseline="30000">
                <a:solidFill>
                  <a:schemeClr val="dk1"/>
                </a:solidFill>
                <a:latin typeface="Times New Roman"/>
                <a:ea typeface="Times New Roman"/>
                <a:cs typeface="Times New Roman"/>
                <a:sym typeface="Times New Roman"/>
              </a:rPr>
              <a:t>4</a:t>
            </a:r>
            <a:r>
              <a:rPr lang="en-US" sz="2800" b="0" i="0" u="none">
                <a:solidFill>
                  <a:schemeClr val="dk1"/>
                </a:solidFill>
                <a:latin typeface="Times New Roman"/>
                <a:ea typeface="Times New Roman"/>
                <a:cs typeface="Times New Roman"/>
                <a:sym typeface="Times New Roman"/>
              </a:rPr>
              <a:t> + 1, x</a:t>
            </a:r>
            <a:r>
              <a:rPr lang="en-US" sz="2800" b="0" i="0" u="none" baseline="30000">
                <a:solidFill>
                  <a:schemeClr val="dk1"/>
                </a:solidFill>
                <a:latin typeface="Times New Roman"/>
                <a:ea typeface="Times New Roman"/>
                <a:cs typeface="Times New Roman"/>
                <a:sym typeface="Times New Roman"/>
              </a:rPr>
              <a:t>7</a:t>
            </a:r>
            <a:r>
              <a:rPr lang="en-US" sz="2800" b="0" i="0" u="none">
                <a:solidFill>
                  <a:schemeClr val="dk1"/>
                </a:solidFill>
                <a:latin typeface="Times New Roman"/>
                <a:ea typeface="Times New Roman"/>
                <a:cs typeface="Times New Roman"/>
                <a:sym typeface="Times New Roman"/>
              </a:rPr>
              <a:t> + x</a:t>
            </a:r>
            <a:r>
              <a:rPr lang="en-US" sz="2800" b="0" i="0" u="none" baseline="30000">
                <a:solidFill>
                  <a:schemeClr val="dk1"/>
                </a:solidFill>
                <a:latin typeface="Times New Roman"/>
                <a:ea typeface="Times New Roman"/>
                <a:cs typeface="Times New Roman"/>
                <a:sym typeface="Times New Roman"/>
              </a:rPr>
              <a:t>6</a:t>
            </a:r>
            <a:r>
              <a:rPr lang="en-US" sz="2800" b="0" i="0" u="none">
                <a:solidFill>
                  <a:schemeClr val="dk1"/>
                </a:solidFill>
                <a:latin typeface="Times New Roman"/>
                <a:ea typeface="Times New Roman"/>
                <a:cs typeface="Times New Roman"/>
                <a:sym typeface="Times New Roman"/>
              </a:rPr>
              <a:t> + 1, and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x</a:t>
            </a:r>
            <a:r>
              <a:rPr lang="en-US" sz="2800" b="0" i="0" u="none" baseline="30000">
                <a:solidFill>
                  <a:schemeClr val="dk1"/>
                </a:solidFill>
                <a:latin typeface="Times New Roman"/>
                <a:ea typeface="Times New Roman"/>
                <a:cs typeface="Times New Roman"/>
                <a:sym typeface="Times New Roman"/>
              </a:rPr>
              <a:t>15</a:t>
            </a:r>
            <a:r>
              <a:rPr lang="en-US" sz="2800" b="0" i="0" u="none">
                <a:solidFill>
                  <a:schemeClr val="dk1"/>
                </a:solidFill>
                <a:latin typeface="Times New Roman"/>
                <a:ea typeface="Times New Roman"/>
                <a:cs typeface="Times New Roman"/>
                <a:sym typeface="Times New Roman"/>
              </a:rPr>
              <a:t> + x</a:t>
            </a:r>
            <a:r>
              <a:rPr lang="en-US" sz="2800" b="0" i="0" u="none" baseline="30000">
                <a:solidFill>
                  <a:schemeClr val="dk1"/>
                </a:solidFill>
                <a:latin typeface="Times New Roman"/>
                <a:ea typeface="Times New Roman"/>
                <a:cs typeface="Times New Roman"/>
                <a:sym typeface="Times New Roman"/>
              </a:rPr>
              <a:t>14</a:t>
            </a:r>
            <a:r>
              <a:rPr lang="en-US" sz="2800" b="0" i="0" u="none">
                <a:solidFill>
                  <a:schemeClr val="dk1"/>
                </a:solidFill>
                <a:latin typeface="Times New Roman"/>
                <a:ea typeface="Times New Roman"/>
                <a:cs typeface="Times New Roman"/>
                <a:sym typeface="Times New Roman"/>
              </a:rPr>
              <a:t> + 1</a:t>
            </a:r>
            <a:endParaRPr/>
          </a:p>
          <a:p>
            <a:pPr marL="0" marR="0" lvl="0" indent="0" algn="just" rtl="0">
              <a:lnSpc>
                <a:spcPct val="100000"/>
              </a:lnSpc>
              <a:spcBef>
                <a:spcPts val="0"/>
              </a:spcBef>
              <a:spcAft>
                <a:spcPts val="0"/>
              </a:spcAft>
              <a:buClr>
                <a:schemeClr val="dk1"/>
              </a:buClr>
              <a:buSzPts val="2800"/>
              <a:buFont typeface="Arial"/>
              <a:buNone/>
            </a:pPr>
            <a:endParaRPr sz="2800" b="1" i="0" u="none">
              <a:solidFill>
                <a:srgbClr val="FF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p:txBody>
      </p:sp>
      <p:grpSp>
        <p:nvGrpSpPr>
          <p:cNvPr id="530" name="Google Shape;530;p53"/>
          <p:cNvGrpSpPr/>
          <p:nvPr/>
        </p:nvGrpSpPr>
        <p:grpSpPr>
          <a:xfrm>
            <a:off x="0" y="0"/>
            <a:ext cx="9144000" cy="609600"/>
            <a:chOff x="0" y="2448"/>
            <a:chExt cx="5760" cy="384"/>
          </a:xfrm>
        </p:grpSpPr>
        <p:sp>
          <p:nvSpPr>
            <p:cNvPr id="531" name="Google Shape;531;p53"/>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2" name="Google Shape;532;p53"/>
            <p:cNvSpPr txBox="1"/>
            <p:nvPr/>
          </p:nvSpPr>
          <p:spPr>
            <a:xfrm>
              <a:off x="0" y="2448"/>
              <a:ext cx="2029"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10.10</a:t>
              </a:r>
              <a:endParaRPr/>
            </a:p>
          </p:txBody>
        </p:sp>
      </p:grpSp>
      <p:pic>
        <p:nvPicPr>
          <p:cNvPr id="533" name="Google Shape;533;p53"/>
          <p:cNvPicPr preferRelativeResize="0"/>
          <p:nvPr/>
        </p:nvPicPr>
        <p:blipFill rotWithShape="1">
          <a:blip r:embed="rId3">
            <a:alphaModFix/>
          </a:blip>
          <a:srcRect/>
          <a:stretch/>
        </p:blipFill>
        <p:spPr>
          <a:xfrm>
            <a:off x="268287" y="3200400"/>
            <a:ext cx="8494712" cy="2327275"/>
          </a:xfrm>
          <a:prstGeom prst="rect">
            <a:avLst/>
          </a:prstGeom>
          <a:noFill/>
          <a:ln>
            <a:noFill/>
          </a:ln>
        </p:spPr>
      </p:pic>
      <p:sp>
        <p:nvSpPr>
          <p:cNvPr id="534" name="Google Shape;534;p5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4"/>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10.4</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Standard polynomials</a:t>
            </a:r>
            <a:endParaRPr/>
          </a:p>
        </p:txBody>
      </p:sp>
      <p:pic>
        <p:nvPicPr>
          <p:cNvPr id="541" name="Google Shape;541;p54"/>
          <p:cNvPicPr preferRelativeResize="0"/>
          <p:nvPr/>
        </p:nvPicPr>
        <p:blipFill rotWithShape="1">
          <a:blip r:embed="rId3">
            <a:alphaModFix/>
          </a:blip>
          <a:srcRect/>
          <a:stretch/>
        </p:blipFill>
        <p:spPr>
          <a:xfrm>
            <a:off x="0" y="-6350"/>
            <a:ext cx="701675" cy="555625"/>
          </a:xfrm>
          <a:prstGeom prst="rect">
            <a:avLst/>
          </a:prstGeom>
          <a:noFill/>
          <a:ln>
            <a:noFill/>
          </a:ln>
        </p:spPr>
      </p:pic>
      <p:pic>
        <p:nvPicPr>
          <p:cNvPr id="542" name="Google Shape;542;p54"/>
          <p:cNvPicPr preferRelativeResize="0"/>
          <p:nvPr/>
        </p:nvPicPr>
        <p:blipFill rotWithShape="1">
          <a:blip r:embed="rId4">
            <a:alphaModFix/>
          </a:blip>
          <a:srcRect/>
          <a:stretch/>
        </p:blipFill>
        <p:spPr>
          <a:xfrm>
            <a:off x="232541" y="1428751"/>
            <a:ext cx="8835259" cy="3400425"/>
          </a:xfrm>
          <a:prstGeom prst="rect">
            <a:avLst/>
          </a:prstGeom>
          <a:noFill/>
          <a:ln w="190500" cap="sq" cmpd="sng">
            <a:solidFill>
              <a:srgbClr val="0070C0"/>
            </a:solidFill>
            <a:prstDash val="solid"/>
            <a:miter lim="800000"/>
            <a:headEnd type="none" w="sm" len="sm"/>
            <a:tailEnd type="none" w="sm" len="sm"/>
          </a:ln>
          <a:effectLst>
            <a:outerShdw blurRad="254000" algn="bl" rotWithShape="0">
              <a:srgbClr val="000000">
                <a:alpha val="42745"/>
              </a:srgbClr>
            </a:outerShdw>
          </a:effectLst>
        </p:spPr>
      </p:pic>
      <p:sp>
        <p:nvSpPr>
          <p:cNvPr id="543" name="Google Shape;543;p5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5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45</a:t>
            </a:fld>
            <a:endParaRPr/>
          </a:p>
        </p:txBody>
      </p:sp>
      <p:sp>
        <p:nvSpPr>
          <p:cNvPr id="550" name="Google Shape;550;p5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1" name="Google Shape;551;p5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2" name="Google Shape;552;p5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3" name="Google Shape;553;p5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4" name="Google Shape;554;p5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5" name="Google Shape;555;p5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6" name="Google Shape;556;p5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7" name="Google Shape;557;p55"/>
          <p:cNvSpPr txBox="1"/>
          <p:nvPr/>
        </p:nvSpPr>
        <p:spPr>
          <a:xfrm>
            <a:off x="1143000" y="0"/>
            <a:ext cx="6775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10.3.5  Advantages of Cyclic Codes</a:t>
            </a:r>
            <a:endParaRPr/>
          </a:p>
        </p:txBody>
      </p:sp>
      <p:sp>
        <p:nvSpPr>
          <p:cNvPr id="558" name="Google Shape;558;p55"/>
          <p:cNvSpPr txBox="1"/>
          <p:nvPr/>
        </p:nvSpPr>
        <p:spPr>
          <a:xfrm>
            <a:off x="381000" y="1293812"/>
            <a:ext cx="7924800" cy="3081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We have seen that cyclic codes have a very good performance in detecting single-bit errors, double errors, an odd number of errors, and burst errors. They can easily be implemented in hardware and software. They are especially fast when implemented in hardware. This has made cyclic codes a good candidate for many networks.</a:t>
            </a:r>
            <a:endParaRPr dirty="0">
              <a:solidFill>
                <a:srgbClr val="00B0F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5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46</a:t>
            </a:fld>
            <a:endParaRPr/>
          </a:p>
        </p:txBody>
      </p:sp>
      <p:sp>
        <p:nvSpPr>
          <p:cNvPr id="565" name="Google Shape;565;p5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6" name="Google Shape;566;p5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7" name="Google Shape;567;p5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8" name="Google Shape;568;p5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9" name="Google Shape;569;p5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0" name="Google Shape;570;p5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1" name="Google Shape;571;p5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2" name="Google Shape;572;p56"/>
          <p:cNvSpPr txBox="1"/>
          <p:nvPr/>
        </p:nvSpPr>
        <p:spPr>
          <a:xfrm>
            <a:off x="1143000" y="0"/>
            <a:ext cx="5187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10.3.6  Other Cyclic Codes</a:t>
            </a:r>
            <a:endParaRPr/>
          </a:p>
        </p:txBody>
      </p:sp>
      <p:sp>
        <p:nvSpPr>
          <p:cNvPr id="573" name="Google Shape;573;p56"/>
          <p:cNvSpPr txBox="1"/>
          <p:nvPr/>
        </p:nvSpPr>
        <p:spPr>
          <a:xfrm>
            <a:off x="381000" y="1293812"/>
            <a:ext cx="7924800" cy="350837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The cyclic codes we have discussed in this section are very simple. The check bits and syndromes can be calculated by simple algebra. There are, however, more powerful polynomials that are based on abstract algebra involving </a:t>
            </a:r>
            <a:r>
              <a:rPr lang="en-US" sz="2800" b="1" i="1" u="none" dirty="0">
                <a:solidFill>
                  <a:srgbClr val="00B0F0"/>
                </a:solidFill>
                <a:latin typeface="Times New Roman"/>
                <a:ea typeface="Times New Roman"/>
                <a:cs typeface="Times New Roman"/>
                <a:sym typeface="Times New Roman"/>
              </a:rPr>
              <a:t>Galois fields. </a:t>
            </a:r>
            <a:r>
              <a:rPr lang="en-US" sz="2800" b="1" i="1" u="none" dirty="0">
                <a:solidFill>
                  <a:schemeClr val="dk1"/>
                </a:solidFill>
                <a:latin typeface="Times New Roman"/>
                <a:ea typeface="Times New Roman"/>
                <a:cs typeface="Times New Roman"/>
                <a:sym typeface="Times New Roman"/>
              </a:rPr>
              <a:t>These are beyond the scope of this book. One of the most interesting of these codes is the </a:t>
            </a:r>
            <a:r>
              <a:rPr lang="en-US" sz="2800" b="1" i="1" u="none" dirty="0">
                <a:solidFill>
                  <a:srgbClr val="00B0F0"/>
                </a:solidFill>
                <a:latin typeface="Times New Roman"/>
                <a:ea typeface="Times New Roman"/>
                <a:cs typeface="Times New Roman"/>
                <a:sym typeface="Times New Roman"/>
              </a:rPr>
              <a:t>Reed-Solomon code used today for both detection and correction.</a:t>
            </a:r>
            <a:endParaRPr dirty="0">
              <a:solidFill>
                <a:srgbClr val="00B0F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5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47</a:t>
            </a:fld>
            <a:endParaRPr/>
          </a:p>
        </p:txBody>
      </p:sp>
      <p:sp>
        <p:nvSpPr>
          <p:cNvPr id="580" name="Google Shape;580;p5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1" name="Google Shape;581;p5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2" name="Google Shape;582;p5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3" name="Google Shape;583;p5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4" name="Google Shape;584;p5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5" name="Google Shape;585;p5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6" name="Google Shape;586;p5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7" name="Google Shape;587;p57"/>
          <p:cNvSpPr txBox="1"/>
          <p:nvPr/>
        </p:nvSpPr>
        <p:spPr>
          <a:xfrm>
            <a:off x="1143000" y="0"/>
            <a:ext cx="65722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10.3.7  Hardware Implementation</a:t>
            </a:r>
            <a:endParaRPr/>
          </a:p>
        </p:txBody>
      </p:sp>
      <p:sp>
        <p:nvSpPr>
          <p:cNvPr id="588" name="Google Shape;588;p57"/>
          <p:cNvSpPr txBox="1"/>
          <p:nvPr/>
        </p:nvSpPr>
        <p:spPr>
          <a:xfrm>
            <a:off x="381000" y="1293812"/>
            <a:ext cx="7924800" cy="39354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One of the advantages of a cyclic code is that the encoder and decoder can easily and cheaply be implemented in hardware by using a handful of electronic devices. Also, a hardware implementation increases the rate of check bit and syndrome bit calculation</a:t>
            </a:r>
            <a:r>
              <a:rPr lang="en-US" sz="2800" b="1" i="1" u="none" dirty="0">
                <a:solidFill>
                  <a:schemeClr val="dk1"/>
                </a:solidFill>
                <a:latin typeface="Times New Roman"/>
                <a:ea typeface="Times New Roman"/>
                <a:cs typeface="Times New Roman"/>
                <a:sym typeface="Times New Roman"/>
              </a:rPr>
              <a:t>. In this section, we try to show, step by step, the process. The section, however, is optional and does not affect the understanding of the rest of the chapter.</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5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48</a:t>
            </a:fld>
            <a:endParaRPr/>
          </a:p>
        </p:txBody>
      </p:sp>
      <p:sp>
        <p:nvSpPr>
          <p:cNvPr id="595" name="Google Shape;595;p5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10.11:  </a:t>
            </a:r>
            <a:r>
              <a:rPr lang="en-US" sz="2000" b="1" i="1" u="none">
                <a:solidFill>
                  <a:schemeClr val="dk1"/>
                </a:solidFill>
                <a:latin typeface="Times"/>
                <a:ea typeface="Times"/>
                <a:cs typeface="Times"/>
                <a:sym typeface="Times"/>
              </a:rPr>
              <a:t>Hand-wired design of the divisor in CRC</a:t>
            </a:r>
            <a:endParaRPr/>
          </a:p>
        </p:txBody>
      </p:sp>
      <p:pic>
        <p:nvPicPr>
          <p:cNvPr id="596" name="Google Shape;596;p58"/>
          <p:cNvPicPr preferRelativeResize="0"/>
          <p:nvPr/>
        </p:nvPicPr>
        <p:blipFill rotWithShape="1">
          <a:blip r:embed="rId3">
            <a:alphaModFix/>
          </a:blip>
          <a:srcRect/>
          <a:stretch/>
        </p:blipFill>
        <p:spPr>
          <a:xfrm>
            <a:off x="381000" y="1951037"/>
            <a:ext cx="8099425" cy="30781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96"/>
                                        </p:tgtEl>
                                        <p:attrNameLst>
                                          <p:attrName>style.visibility</p:attrName>
                                        </p:attrNameLst>
                                      </p:cBhvr>
                                      <p:to>
                                        <p:strVal val="visible"/>
                                      </p:to>
                                    </p:set>
                                    <p:anim calcmode="lin" valueType="num">
                                      <p:cBhvr additive="base">
                                        <p:cTn id="7" dur="2000"/>
                                        <p:tgtEl>
                                          <p:spTgt spid="596"/>
                                        </p:tgtEl>
                                        <p:attrNameLst>
                                          <p:attrName>ppt_w</p:attrName>
                                        </p:attrNameLst>
                                      </p:cBhvr>
                                      <p:tavLst>
                                        <p:tav tm="0">
                                          <p:val>
                                            <p:strVal val="0"/>
                                          </p:val>
                                        </p:tav>
                                        <p:tav tm="100000">
                                          <p:val>
                                            <p:strVal val="#ppt_w"/>
                                          </p:val>
                                        </p:tav>
                                      </p:tavLst>
                                    </p:anim>
                                    <p:anim calcmode="lin" valueType="num">
                                      <p:cBhvr additive="base">
                                        <p:cTn id="8" dur="2000"/>
                                        <p:tgtEl>
                                          <p:spTgt spid="59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5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49</a:t>
            </a:fld>
            <a:endParaRPr/>
          </a:p>
        </p:txBody>
      </p:sp>
      <p:sp>
        <p:nvSpPr>
          <p:cNvPr id="603" name="Google Shape;603;p5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10.12:  </a:t>
            </a:r>
            <a:r>
              <a:rPr lang="en-US" sz="2000" b="1" i="1" u="none">
                <a:solidFill>
                  <a:schemeClr val="dk1"/>
                </a:solidFill>
                <a:latin typeface="Times"/>
                <a:ea typeface="Times"/>
                <a:cs typeface="Times"/>
                <a:sym typeface="Times"/>
              </a:rPr>
              <a:t>Simulation of division in CRC encoder</a:t>
            </a:r>
            <a:endParaRPr/>
          </a:p>
        </p:txBody>
      </p:sp>
      <p:pic>
        <p:nvPicPr>
          <p:cNvPr id="604" name="Google Shape;604;p59"/>
          <p:cNvPicPr preferRelativeResize="0"/>
          <p:nvPr/>
        </p:nvPicPr>
        <p:blipFill rotWithShape="1">
          <a:blip r:embed="rId3">
            <a:alphaModFix/>
          </a:blip>
          <a:srcRect/>
          <a:stretch/>
        </p:blipFill>
        <p:spPr>
          <a:xfrm>
            <a:off x="1281112" y="762000"/>
            <a:ext cx="6796087" cy="5702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5</a:t>
            </a:fld>
            <a:endParaRPr/>
          </a:p>
        </p:txBody>
      </p:sp>
      <p:sp>
        <p:nvSpPr>
          <p:cNvPr id="147" name="Google Shape;147;p20"/>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8" name="Google Shape;148;p20"/>
          <p:cNvSpPr txBox="1"/>
          <p:nvPr/>
        </p:nvSpPr>
        <p:spPr>
          <a:xfrm>
            <a:off x="228600" y="406400"/>
            <a:ext cx="4530725"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10-1   INTRODUCTION</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149" name="Google Shape;149;p20"/>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0" name="Google Shape;150;p20"/>
          <p:cNvSpPr txBox="1"/>
          <p:nvPr/>
        </p:nvSpPr>
        <p:spPr>
          <a:xfrm>
            <a:off x="381000" y="1658937"/>
            <a:ext cx="8077200" cy="15700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Let us first discuss some issues related, directly or indirectly, to error detection and correction.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50</a:t>
            </a:fld>
            <a:endParaRPr/>
          </a:p>
        </p:txBody>
      </p:sp>
      <p:sp>
        <p:nvSpPr>
          <p:cNvPr id="611" name="Google Shape;611;p6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10.13:  </a:t>
            </a:r>
            <a:r>
              <a:rPr lang="en-US" sz="2000" b="1" i="1" u="none">
                <a:solidFill>
                  <a:schemeClr val="dk1"/>
                </a:solidFill>
                <a:latin typeface="Times"/>
                <a:ea typeface="Times"/>
                <a:cs typeface="Times"/>
                <a:sym typeface="Times"/>
              </a:rPr>
              <a:t>CRC encoding design using shift register</a:t>
            </a:r>
            <a:endParaRPr/>
          </a:p>
        </p:txBody>
      </p:sp>
      <p:pic>
        <p:nvPicPr>
          <p:cNvPr id="612" name="Google Shape;612;p60"/>
          <p:cNvPicPr preferRelativeResize="0"/>
          <p:nvPr/>
        </p:nvPicPr>
        <p:blipFill rotWithShape="1">
          <a:blip r:embed="rId3">
            <a:alphaModFix/>
          </a:blip>
          <a:srcRect/>
          <a:stretch/>
        </p:blipFill>
        <p:spPr>
          <a:xfrm>
            <a:off x="304800" y="3074987"/>
            <a:ext cx="8302625" cy="63023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51</a:t>
            </a:fld>
            <a:endParaRPr/>
          </a:p>
        </p:txBody>
      </p:sp>
      <p:sp>
        <p:nvSpPr>
          <p:cNvPr id="619" name="Google Shape;619;p6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10.14:  </a:t>
            </a:r>
            <a:r>
              <a:rPr lang="en-US" sz="2000" b="1" i="1" u="none">
                <a:solidFill>
                  <a:schemeClr val="dk1"/>
                </a:solidFill>
                <a:latin typeface="Times"/>
                <a:ea typeface="Times"/>
                <a:cs typeface="Times"/>
                <a:sym typeface="Times"/>
              </a:rPr>
              <a:t>General design of encoder and decoder of CRC</a:t>
            </a:r>
            <a:endParaRPr/>
          </a:p>
        </p:txBody>
      </p:sp>
      <p:pic>
        <p:nvPicPr>
          <p:cNvPr id="620" name="Google Shape;620;p61"/>
          <p:cNvPicPr preferRelativeResize="0"/>
          <p:nvPr/>
        </p:nvPicPr>
        <p:blipFill rotWithShape="1">
          <a:blip r:embed="rId3">
            <a:alphaModFix/>
          </a:blip>
          <a:srcRect/>
          <a:stretch/>
        </p:blipFill>
        <p:spPr>
          <a:xfrm>
            <a:off x="298450" y="2590800"/>
            <a:ext cx="7473950" cy="1508125"/>
          </a:xfrm>
          <a:prstGeom prst="rect">
            <a:avLst/>
          </a:prstGeom>
          <a:noFill/>
          <a:ln>
            <a:noFill/>
          </a:ln>
        </p:spPr>
      </p:pic>
      <p:pic>
        <p:nvPicPr>
          <p:cNvPr id="621" name="Google Shape;621;p61"/>
          <p:cNvPicPr preferRelativeResize="0"/>
          <p:nvPr/>
        </p:nvPicPr>
        <p:blipFill rotWithShape="1">
          <a:blip r:embed="rId4">
            <a:alphaModFix/>
          </a:blip>
          <a:srcRect/>
          <a:stretch/>
        </p:blipFill>
        <p:spPr>
          <a:xfrm>
            <a:off x="1268412" y="4419600"/>
            <a:ext cx="7459662" cy="1508125"/>
          </a:xfrm>
          <a:prstGeom prst="rect">
            <a:avLst/>
          </a:prstGeom>
          <a:noFill/>
          <a:ln>
            <a:noFill/>
          </a:ln>
        </p:spPr>
      </p:pic>
      <p:pic>
        <p:nvPicPr>
          <p:cNvPr id="622" name="Google Shape;622;p61"/>
          <p:cNvPicPr preferRelativeResize="0"/>
          <p:nvPr/>
        </p:nvPicPr>
        <p:blipFill rotWithShape="1">
          <a:blip r:embed="rId5">
            <a:alphaModFix/>
          </a:blip>
          <a:srcRect/>
          <a:stretch/>
        </p:blipFill>
        <p:spPr>
          <a:xfrm>
            <a:off x="5338762" y="838200"/>
            <a:ext cx="2967037" cy="1301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22"/>
                                        </p:tgtEl>
                                        <p:attrNameLst>
                                          <p:attrName>style.visibility</p:attrName>
                                        </p:attrNameLst>
                                      </p:cBhvr>
                                      <p:to>
                                        <p:strVal val="visible"/>
                                      </p:to>
                                    </p:set>
                                    <p:animEffect transition="in" filter="fade">
                                      <p:cBhvr>
                                        <p:cTn id="15" dur="1822"/>
                                        <p:tgtEl>
                                          <p:spTgt spid="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52</a:t>
            </a:fld>
            <a:endParaRPr/>
          </a:p>
        </p:txBody>
      </p:sp>
      <p:sp>
        <p:nvSpPr>
          <p:cNvPr id="629" name="Google Shape;629;p62"/>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30" name="Google Shape;630;p62"/>
          <p:cNvSpPr txBox="1"/>
          <p:nvPr/>
        </p:nvSpPr>
        <p:spPr>
          <a:xfrm>
            <a:off x="228600" y="406400"/>
            <a:ext cx="3627437"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10-4   CHECKSUM</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631" name="Google Shape;631;p62"/>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32" name="Google Shape;632;p62"/>
          <p:cNvSpPr txBox="1"/>
          <p:nvPr/>
        </p:nvSpPr>
        <p:spPr>
          <a:xfrm>
            <a:off x="381000" y="1658937"/>
            <a:ext cx="8077200" cy="403183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rgbClr val="00B0F0"/>
                </a:solidFill>
                <a:latin typeface="Times"/>
                <a:ea typeface="Times"/>
                <a:cs typeface="Times"/>
                <a:sym typeface="Times"/>
              </a:rPr>
              <a:t>Checksum is an error-detecting technique that can be applied to a message of any length. In the Internet, the checksum technique is mostly used at the network and transport layer rather than the data-link layer. However, to make our discussion of error detecting</a:t>
            </a:r>
            <a:endParaRPr dirty="0">
              <a:solidFill>
                <a:srgbClr val="00B0F0"/>
              </a:solidFill>
            </a:endParaRPr>
          </a:p>
          <a:p>
            <a:pPr marL="0" marR="0" lvl="0" indent="0" algn="just" rtl="0">
              <a:lnSpc>
                <a:spcPct val="100000"/>
              </a:lnSpc>
              <a:spcBef>
                <a:spcPts val="0"/>
              </a:spcBef>
              <a:spcAft>
                <a:spcPts val="0"/>
              </a:spcAft>
              <a:buClr>
                <a:schemeClr val="dk1"/>
              </a:buClr>
              <a:buSzPts val="3200"/>
              <a:buFont typeface="Times"/>
              <a:buNone/>
            </a:pPr>
            <a:r>
              <a:rPr lang="en-US" sz="3200" b="1" i="1" u="none" dirty="0">
                <a:solidFill>
                  <a:srgbClr val="00B0F0"/>
                </a:solidFill>
                <a:latin typeface="Times"/>
                <a:ea typeface="Times"/>
                <a:cs typeface="Times"/>
                <a:sym typeface="Times"/>
              </a:rPr>
              <a:t>techniques complete, </a:t>
            </a:r>
            <a:r>
              <a:rPr lang="en-US" sz="3200" b="1" i="1" u="none" dirty="0">
                <a:solidFill>
                  <a:schemeClr val="dk1"/>
                </a:solidFill>
                <a:latin typeface="Times"/>
                <a:ea typeface="Times"/>
                <a:cs typeface="Times"/>
                <a:sym typeface="Times"/>
              </a:rPr>
              <a:t>we discuss the checksum in this chapter.</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6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53</a:t>
            </a:fld>
            <a:endParaRPr/>
          </a:p>
        </p:txBody>
      </p:sp>
      <p:sp>
        <p:nvSpPr>
          <p:cNvPr id="639" name="Google Shape;639;p6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10.15:  </a:t>
            </a:r>
            <a:r>
              <a:rPr lang="en-US" sz="2000" b="1" i="1" u="none">
                <a:solidFill>
                  <a:schemeClr val="dk1"/>
                </a:solidFill>
                <a:latin typeface="Times"/>
                <a:ea typeface="Times"/>
                <a:cs typeface="Times"/>
                <a:sym typeface="Times"/>
              </a:rPr>
              <a:t>Checksum</a:t>
            </a:r>
            <a:endParaRPr/>
          </a:p>
        </p:txBody>
      </p:sp>
      <p:pic>
        <p:nvPicPr>
          <p:cNvPr id="640" name="Google Shape;640;p63"/>
          <p:cNvPicPr preferRelativeResize="0"/>
          <p:nvPr/>
        </p:nvPicPr>
        <p:blipFill rotWithShape="1">
          <a:blip r:embed="rId3">
            <a:alphaModFix/>
          </a:blip>
          <a:srcRect/>
          <a:stretch/>
        </p:blipFill>
        <p:spPr>
          <a:xfrm>
            <a:off x="288925" y="1260475"/>
            <a:ext cx="3673475" cy="3997325"/>
          </a:xfrm>
          <a:prstGeom prst="rect">
            <a:avLst/>
          </a:prstGeom>
          <a:noFill/>
          <a:ln>
            <a:noFill/>
          </a:ln>
        </p:spPr>
      </p:pic>
      <p:pic>
        <p:nvPicPr>
          <p:cNvPr id="641" name="Google Shape;641;p63"/>
          <p:cNvPicPr preferRelativeResize="0"/>
          <p:nvPr/>
        </p:nvPicPr>
        <p:blipFill rotWithShape="1">
          <a:blip r:embed="rId4">
            <a:alphaModFix/>
          </a:blip>
          <a:srcRect/>
          <a:stretch/>
        </p:blipFill>
        <p:spPr>
          <a:xfrm>
            <a:off x="4937125" y="1260475"/>
            <a:ext cx="3673475" cy="3997325"/>
          </a:xfrm>
          <a:prstGeom prst="rect">
            <a:avLst/>
          </a:prstGeom>
          <a:noFill/>
          <a:ln>
            <a:noFill/>
          </a:ln>
        </p:spPr>
      </p:pic>
      <p:cxnSp>
        <p:nvCxnSpPr>
          <p:cNvPr id="642" name="Google Shape;642;p63"/>
          <p:cNvCxnSpPr/>
          <p:nvPr/>
        </p:nvCxnSpPr>
        <p:spPr>
          <a:xfrm>
            <a:off x="3811587" y="4641850"/>
            <a:ext cx="1217612" cy="6350"/>
          </a:xfrm>
          <a:prstGeom prst="straightConnector1">
            <a:avLst/>
          </a:prstGeom>
          <a:noFill/>
          <a:ln w="57150" cap="flat" cmpd="sng">
            <a:solidFill>
              <a:srgbClr val="FF0000"/>
            </a:solidFill>
            <a:prstDash val="solid"/>
            <a:miter lim="800000"/>
            <a:headEnd type="none" w="med" len="med"/>
            <a:tailEnd type="stealth" w="med" len="med"/>
          </a:ln>
          <a:effectLst>
            <a:outerShdw blurRad="63500" dist="20000" dir="5400000">
              <a:srgbClr val="000000">
                <a:alpha val="37647"/>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0"/>
                                        </p:tgtEl>
                                        <p:attrNameLst>
                                          <p:attrName>style.visibility</p:attrName>
                                        </p:attrNameLst>
                                      </p:cBhvr>
                                      <p:to>
                                        <p:strVal val="visible"/>
                                      </p:to>
                                    </p:set>
                                    <p:animEffect transition="in" filter="fade">
                                      <p:cBhvr>
                                        <p:cTn id="7" dur="500"/>
                                        <p:tgtEl>
                                          <p:spTgt spid="6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2"/>
                                        </p:tgtEl>
                                        <p:attrNameLst>
                                          <p:attrName>style.visibility</p:attrName>
                                        </p:attrNameLst>
                                      </p:cBhvr>
                                      <p:to>
                                        <p:strVal val="visible"/>
                                      </p:to>
                                    </p:set>
                                    <p:animEffect transition="in" filter="fade">
                                      <p:cBhvr>
                                        <p:cTn id="12" dur="500"/>
                                        <p:tgtEl>
                                          <p:spTgt spid="6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1"/>
                                        </p:tgtEl>
                                        <p:attrNameLst>
                                          <p:attrName>style.visibility</p:attrName>
                                        </p:attrNameLst>
                                      </p:cBhvr>
                                      <p:to>
                                        <p:strVal val="visible"/>
                                      </p:to>
                                    </p:set>
                                    <p:animEffect transition="in" filter="fade">
                                      <p:cBhvr>
                                        <p:cTn id="17" dur="5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54</a:t>
            </a:fld>
            <a:endParaRPr/>
          </a:p>
        </p:txBody>
      </p:sp>
      <p:sp>
        <p:nvSpPr>
          <p:cNvPr id="649" name="Google Shape;649;p6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0" name="Google Shape;650;p6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1" name="Google Shape;651;p6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2" name="Google Shape;652;p6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3" name="Google Shape;653;p6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4" name="Google Shape;654;p6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5" name="Google Shape;655;p6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6" name="Google Shape;656;p64"/>
          <p:cNvSpPr txBox="1"/>
          <p:nvPr/>
        </p:nvSpPr>
        <p:spPr>
          <a:xfrm>
            <a:off x="1143000" y="0"/>
            <a:ext cx="3105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10.4.1  Concept</a:t>
            </a:r>
            <a:endParaRPr/>
          </a:p>
        </p:txBody>
      </p:sp>
      <p:sp>
        <p:nvSpPr>
          <p:cNvPr id="657" name="Google Shape;657;p64"/>
          <p:cNvSpPr txBox="1"/>
          <p:nvPr/>
        </p:nvSpPr>
        <p:spPr>
          <a:xfrm>
            <a:off x="381000" y="1293812"/>
            <a:ext cx="7924800" cy="9461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 idea of the traditional checksum is simple. We show this using a simple example.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65"/>
          <p:cNvSpPr txBox="1"/>
          <p:nvPr/>
        </p:nvSpPr>
        <p:spPr>
          <a:xfrm>
            <a:off x="76200" y="696912"/>
            <a:ext cx="8839200" cy="43624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rgbClr val="00B0F0"/>
                </a:solidFill>
                <a:latin typeface="Times New Roman"/>
                <a:ea typeface="Times New Roman"/>
                <a:cs typeface="Times New Roman"/>
                <a:sym typeface="Times New Roman"/>
              </a:rPr>
              <a:t>Suppose the message is a list of five 4-bit numbers that we want to send to a destination. In addition to sending these numbers, we send the sum of the numbers. For example, if the set of numbers is (7, 11, 12, 0, 6), we send (7, 11, 12, 0, 6, </a:t>
            </a:r>
            <a:r>
              <a:rPr lang="en-US" sz="2800" b="1" i="0" u="none" dirty="0">
                <a:solidFill>
                  <a:srgbClr val="00B0F0"/>
                </a:solidFill>
                <a:latin typeface="Times New Roman"/>
                <a:ea typeface="Times New Roman"/>
                <a:cs typeface="Times New Roman"/>
                <a:sym typeface="Times New Roman"/>
              </a:rPr>
              <a:t>36</a:t>
            </a:r>
            <a:r>
              <a:rPr lang="en-US" sz="2800" b="0" i="0" u="none" dirty="0">
                <a:solidFill>
                  <a:srgbClr val="00B0F0"/>
                </a:solidFill>
                <a:latin typeface="Times New Roman"/>
                <a:ea typeface="Times New Roman"/>
                <a:cs typeface="Times New Roman"/>
                <a:sym typeface="Times New Roman"/>
              </a:rPr>
              <a:t>), where </a:t>
            </a:r>
            <a:r>
              <a:rPr lang="en-US" sz="2800" b="1" i="0" u="none" dirty="0">
                <a:solidFill>
                  <a:srgbClr val="00B0F0"/>
                </a:solidFill>
                <a:latin typeface="Times New Roman"/>
                <a:ea typeface="Times New Roman"/>
                <a:cs typeface="Times New Roman"/>
                <a:sym typeface="Times New Roman"/>
              </a:rPr>
              <a:t>36</a:t>
            </a:r>
            <a:r>
              <a:rPr lang="en-US" sz="2800" b="0" i="0" u="none" dirty="0">
                <a:solidFill>
                  <a:srgbClr val="00B0F0"/>
                </a:solidFill>
                <a:latin typeface="Times New Roman"/>
                <a:ea typeface="Times New Roman"/>
                <a:cs typeface="Times New Roman"/>
                <a:sym typeface="Times New Roman"/>
              </a:rPr>
              <a:t> is the sum of the original numbers. The receiver adds the five numbers and compares the result with the sum. If the two are the same, the receiver assumes no error, accepts the five numbers, and discards the sum. Otherwise, there is an error somewhere and the message not accepted.</a:t>
            </a:r>
            <a:endParaRPr dirty="0">
              <a:solidFill>
                <a:srgbClr val="00B0F0"/>
              </a:solidFill>
            </a:endParaRPr>
          </a:p>
        </p:txBody>
      </p:sp>
      <p:grpSp>
        <p:nvGrpSpPr>
          <p:cNvPr id="664" name="Google Shape;664;p65"/>
          <p:cNvGrpSpPr/>
          <p:nvPr/>
        </p:nvGrpSpPr>
        <p:grpSpPr>
          <a:xfrm>
            <a:off x="0" y="0"/>
            <a:ext cx="9144000" cy="609600"/>
            <a:chOff x="0" y="2448"/>
            <a:chExt cx="5760" cy="384"/>
          </a:xfrm>
        </p:grpSpPr>
        <p:sp>
          <p:nvSpPr>
            <p:cNvPr id="665" name="Google Shape;665;p65"/>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66" name="Google Shape;666;p65"/>
            <p:cNvSpPr txBox="1"/>
            <p:nvPr/>
          </p:nvSpPr>
          <p:spPr>
            <a:xfrm>
              <a:off x="0" y="2448"/>
              <a:ext cx="2029"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10.11</a:t>
              </a:r>
              <a:endParaRPr/>
            </a:p>
          </p:txBody>
        </p:sp>
      </p:grpSp>
      <p:sp>
        <p:nvSpPr>
          <p:cNvPr id="667" name="Google Shape;667;p6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66"/>
          <p:cNvSpPr txBox="1"/>
          <p:nvPr/>
        </p:nvSpPr>
        <p:spPr>
          <a:xfrm>
            <a:off x="76200" y="696912"/>
            <a:ext cx="88392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rgbClr val="00B0F0"/>
                </a:solidFill>
                <a:latin typeface="Times New Roman"/>
                <a:ea typeface="Times New Roman"/>
                <a:cs typeface="Times New Roman"/>
                <a:sym typeface="Times New Roman"/>
              </a:rPr>
              <a:t>In the previous example, the decimal number 36 in binary is (100100)2. To change it to a 4-bit number we add the extra leftmost bit to the right four bits as shown below.</a:t>
            </a:r>
            <a:endParaRPr dirty="0">
              <a:solidFill>
                <a:srgbClr val="00B0F0"/>
              </a:solidFill>
            </a:endParaRPr>
          </a:p>
        </p:txBody>
      </p:sp>
      <p:grpSp>
        <p:nvGrpSpPr>
          <p:cNvPr id="674" name="Google Shape;674;p66"/>
          <p:cNvGrpSpPr/>
          <p:nvPr/>
        </p:nvGrpSpPr>
        <p:grpSpPr>
          <a:xfrm>
            <a:off x="0" y="0"/>
            <a:ext cx="9144000" cy="609600"/>
            <a:chOff x="0" y="2448"/>
            <a:chExt cx="5760" cy="384"/>
          </a:xfrm>
        </p:grpSpPr>
        <p:sp>
          <p:nvSpPr>
            <p:cNvPr id="675" name="Google Shape;675;p6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6" name="Google Shape;676;p66"/>
            <p:cNvSpPr txBox="1"/>
            <p:nvPr/>
          </p:nvSpPr>
          <p:spPr>
            <a:xfrm>
              <a:off x="0" y="2448"/>
              <a:ext cx="2029"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10.12</a:t>
              </a:r>
              <a:endParaRPr/>
            </a:p>
          </p:txBody>
        </p:sp>
      </p:grpSp>
      <p:sp>
        <p:nvSpPr>
          <p:cNvPr id="677" name="Google Shape;677;p66"/>
          <p:cNvSpPr txBox="1"/>
          <p:nvPr/>
        </p:nvSpPr>
        <p:spPr>
          <a:xfrm>
            <a:off x="76200" y="3733800"/>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rgbClr val="00B0F0"/>
                </a:solidFill>
                <a:latin typeface="Times New Roman"/>
                <a:ea typeface="Times New Roman"/>
                <a:cs typeface="Times New Roman"/>
                <a:sym typeface="Times New Roman"/>
              </a:rPr>
              <a:t>Instead of sending 36 as the sum, we can send 6 as the sum (7, 11, 12, 0, 6, 6). The receiver can add the first five numbers in one’s complement arithmetic. If the result is 6, the numbers are accepted; otherwise, they are rejected.</a:t>
            </a:r>
            <a:endParaRPr dirty="0">
              <a:solidFill>
                <a:srgbClr val="00B0F0"/>
              </a:solidFill>
            </a:endParaRPr>
          </a:p>
        </p:txBody>
      </p:sp>
      <p:grpSp>
        <p:nvGrpSpPr>
          <p:cNvPr id="678" name="Google Shape;678;p66"/>
          <p:cNvGrpSpPr/>
          <p:nvPr/>
        </p:nvGrpSpPr>
        <p:grpSpPr>
          <a:xfrm>
            <a:off x="1360487" y="2609850"/>
            <a:ext cx="6216650" cy="857250"/>
            <a:chOff x="1359694" y="2609850"/>
            <a:chExt cx="6217920" cy="856543"/>
          </a:xfrm>
        </p:grpSpPr>
        <p:pic>
          <p:nvPicPr>
            <p:cNvPr id="679" name="Google Shape;679;p66"/>
            <p:cNvPicPr preferRelativeResize="0"/>
            <p:nvPr/>
          </p:nvPicPr>
          <p:blipFill rotWithShape="1">
            <a:blip r:embed="rId3">
              <a:alphaModFix/>
            </a:blip>
            <a:srcRect/>
            <a:stretch/>
          </p:blipFill>
          <p:spPr>
            <a:xfrm>
              <a:off x="1359694" y="2609850"/>
              <a:ext cx="6171429" cy="856543"/>
            </a:xfrm>
            <a:prstGeom prst="rect">
              <a:avLst/>
            </a:prstGeom>
            <a:noFill/>
            <a:ln>
              <a:noFill/>
            </a:ln>
          </p:spPr>
        </p:pic>
        <p:sp>
          <p:nvSpPr>
            <p:cNvPr id="680" name="Google Shape;680;p66"/>
            <p:cNvSpPr txBox="1"/>
            <p:nvPr/>
          </p:nvSpPr>
          <p:spPr>
            <a:xfrm>
              <a:off x="1359694" y="2801057"/>
              <a:ext cx="6217920" cy="548640"/>
            </a:xfrm>
            <a:prstGeom prst="rect">
              <a:avLst/>
            </a:prstGeom>
            <a:noFill/>
            <a:ln w="571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81" name="Google Shape;681;p6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56</a:t>
            </a:fld>
            <a:endParaRPr/>
          </a:p>
        </p:txBody>
      </p:sp>
      <p:sp>
        <p:nvSpPr>
          <p:cNvPr id="2" name="TextBox 1"/>
          <p:cNvSpPr txBox="1"/>
          <p:nvPr/>
        </p:nvSpPr>
        <p:spPr>
          <a:xfrm>
            <a:off x="396225" y="5800725"/>
            <a:ext cx="8098692" cy="461665"/>
          </a:xfrm>
          <a:prstGeom prst="rect">
            <a:avLst/>
          </a:prstGeom>
          <a:noFill/>
        </p:spPr>
        <p:txBody>
          <a:bodyPr wrap="none" rtlCol="0">
            <a:spAutoFit/>
          </a:bodyPr>
          <a:lstStyle/>
          <a:p>
            <a:r>
              <a:rPr lang="en-US" sz="2400" dirty="0" smtClean="0">
                <a:solidFill>
                  <a:srgbClr val="00B0F0"/>
                </a:solidFill>
              </a:rPr>
              <a:t>Add after one’s complement=(01)</a:t>
            </a:r>
            <a:r>
              <a:rPr lang="en-US" sz="2400" baseline="-25000" dirty="0" smtClean="0">
                <a:solidFill>
                  <a:srgbClr val="00B0F0"/>
                </a:solidFill>
              </a:rPr>
              <a:t>2</a:t>
            </a:r>
            <a:r>
              <a:rPr lang="en-US" sz="2400" dirty="0">
                <a:solidFill>
                  <a:srgbClr val="00B0F0"/>
                </a:solidFill>
              </a:rPr>
              <a:t> </a:t>
            </a:r>
            <a:r>
              <a:rPr lang="en-US" sz="2400" dirty="0" smtClean="0">
                <a:solidFill>
                  <a:srgbClr val="00B0F0"/>
                </a:solidFill>
              </a:rPr>
              <a:t>+(1011)</a:t>
            </a:r>
            <a:r>
              <a:rPr lang="en-US" sz="2400" baseline="-25000" dirty="0" smtClean="0">
                <a:solidFill>
                  <a:srgbClr val="00B0F0"/>
                </a:solidFill>
              </a:rPr>
              <a:t>2</a:t>
            </a:r>
            <a:r>
              <a:rPr lang="en-US" sz="2400" dirty="0" smtClean="0">
                <a:solidFill>
                  <a:srgbClr val="00B0F0"/>
                </a:solidFill>
              </a:rPr>
              <a:t>=(1001)</a:t>
            </a:r>
            <a:r>
              <a:rPr lang="en-US" sz="2400" baseline="-25000" dirty="0" smtClean="0">
                <a:solidFill>
                  <a:srgbClr val="00B0F0"/>
                </a:solidFill>
              </a:rPr>
              <a:t>2</a:t>
            </a:r>
            <a:r>
              <a:rPr lang="en-US" sz="2400" dirty="0" smtClean="0">
                <a:solidFill>
                  <a:srgbClr val="00B0F0"/>
                </a:solidFill>
              </a:rPr>
              <a:t>=(9)</a:t>
            </a:r>
            <a:r>
              <a:rPr lang="en-US" sz="2400" baseline="-25000" dirty="0" smtClean="0">
                <a:solidFill>
                  <a:srgbClr val="00B0F0"/>
                </a:solidFill>
              </a:rPr>
              <a:t>10</a:t>
            </a:r>
            <a:endParaRPr lang="en-IN" sz="2400" dirty="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7"/>
                                        </p:tgtEl>
                                        <p:attrNameLst>
                                          <p:attrName>style.visibility</p:attrName>
                                        </p:attrNameLst>
                                      </p:cBhvr>
                                      <p:to>
                                        <p:strVal val="visible"/>
                                      </p:to>
                                    </p:set>
                                    <p:animEffect transition="in" filter="fade">
                                      <p:cBhvr>
                                        <p:cTn id="7" dur="500"/>
                                        <p:tgtEl>
                                          <p:spTgt spid="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67"/>
          <p:cNvSpPr txBox="1"/>
          <p:nvPr/>
        </p:nvSpPr>
        <p:spPr>
          <a:xfrm>
            <a:off x="76200" y="696912"/>
            <a:ext cx="8839200" cy="39354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rgbClr val="00B0F0"/>
                </a:solidFill>
                <a:latin typeface="Times New Roman"/>
                <a:ea typeface="Times New Roman"/>
                <a:cs typeface="Times New Roman"/>
                <a:sym typeface="Times New Roman"/>
              </a:rPr>
              <a:t>Let us use the idea of the checksum in Example 10.12. The sender adds all five numbers in one’s complement to get the sum = 6. The sender then complements the result to get the checksum = </a:t>
            </a:r>
            <a:r>
              <a:rPr lang="en-US" sz="2800" b="1" i="0" u="none" dirty="0">
                <a:solidFill>
                  <a:srgbClr val="00B0F0"/>
                </a:solidFill>
                <a:latin typeface="Times New Roman"/>
                <a:ea typeface="Times New Roman"/>
                <a:cs typeface="Times New Roman"/>
                <a:sym typeface="Times New Roman"/>
              </a:rPr>
              <a:t>9</a:t>
            </a:r>
            <a:r>
              <a:rPr lang="en-US" sz="2800" b="0" i="0" u="none" dirty="0">
                <a:solidFill>
                  <a:srgbClr val="00B0F0"/>
                </a:solidFill>
                <a:latin typeface="Times New Roman"/>
                <a:ea typeface="Times New Roman"/>
                <a:cs typeface="Times New Roman"/>
                <a:sym typeface="Times New Roman"/>
              </a:rPr>
              <a:t>, which is 15 − 6. Note that 6 = (0110)2 and </a:t>
            </a:r>
            <a:endParaRPr dirty="0">
              <a:solidFill>
                <a:srgbClr val="00B0F0"/>
              </a:solidFill>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00B0F0"/>
                </a:solidFill>
                <a:latin typeface="Times New Roman"/>
                <a:ea typeface="Times New Roman"/>
                <a:cs typeface="Times New Roman"/>
                <a:sym typeface="Times New Roman"/>
              </a:rPr>
              <a:t>9</a:t>
            </a:r>
            <a:r>
              <a:rPr lang="en-US" sz="2800" b="0" i="0" u="none" dirty="0">
                <a:solidFill>
                  <a:srgbClr val="00B0F0"/>
                </a:solidFill>
                <a:latin typeface="Times New Roman"/>
                <a:ea typeface="Times New Roman"/>
                <a:cs typeface="Times New Roman"/>
                <a:sym typeface="Times New Roman"/>
              </a:rPr>
              <a:t> = (1001)2; they are complements of each other. The sender sends the five data numbers and the checksum (7, 11, 12, 0, 6, </a:t>
            </a:r>
            <a:r>
              <a:rPr lang="en-US" sz="2800" b="1" i="0" u="none" dirty="0">
                <a:solidFill>
                  <a:srgbClr val="00B0F0"/>
                </a:solidFill>
                <a:latin typeface="Times New Roman"/>
                <a:ea typeface="Times New Roman"/>
                <a:cs typeface="Times New Roman"/>
                <a:sym typeface="Times New Roman"/>
              </a:rPr>
              <a:t>9</a:t>
            </a:r>
            <a:r>
              <a:rPr lang="en-US" sz="2800" b="0" i="0" u="none" dirty="0">
                <a:solidFill>
                  <a:srgbClr val="00B0F0"/>
                </a:solidFill>
                <a:latin typeface="Times New Roman"/>
                <a:ea typeface="Times New Roman"/>
                <a:cs typeface="Times New Roman"/>
                <a:sym typeface="Times New Roman"/>
              </a:rPr>
              <a:t>). If there is no corruption in transmission, the receiver receives (7, 11, 12, 0, 6, </a:t>
            </a:r>
            <a:r>
              <a:rPr lang="en-US" sz="2800" b="1" i="0" u="none" dirty="0">
                <a:solidFill>
                  <a:srgbClr val="00B0F0"/>
                </a:solidFill>
                <a:latin typeface="Times New Roman"/>
                <a:ea typeface="Times New Roman"/>
                <a:cs typeface="Times New Roman"/>
                <a:sym typeface="Times New Roman"/>
              </a:rPr>
              <a:t>9</a:t>
            </a:r>
            <a:r>
              <a:rPr lang="en-US" sz="2800" b="0" i="0" u="none" dirty="0">
                <a:solidFill>
                  <a:srgbClr val="00B0F0"/>
                </a:solidFill>
                <a:latin typeface="Times New Roman"/>
                <a:ea typeface="Times New Roman"/>
                <a:cs typeface="Times New Roman"/>
                <a:sym typeface="Times New Roman"/>
              </a:rPr>
              <a:t>) and adds them in one’s complement to get 15 (See Figure 10.16).</a:t>
            </a:r>
            <a:endParaRPr dirty="0">
              <a:solidFill>
                <a:srgbClr val="00B0F0"/>
              </a:solidFill>
            </a:endParaRPr>
          </a:p>
        </p:txBody>
      </p:sp>
      <p:grpSp>
        <p:nvGrpSpPr>
          <p:cNvPr id="688" name="Google Shape;688;p67"/>
          <p:cNvGrpSpPr/>
          <p:nvPr/>
        </p:nvGrpSpPr>
        <p:grpSpPr>
          <a:xfrm>
            <a:off x="0" y="0"/>
            <a:ext cx="9144000" cy="609600"/>
            <a:chOff x="0" y="2448"/>
            <a:chExt cx="5760" cy="384"/>
          </a:xfrm>
        </p:grpSpPr>
        <p:sp>
          <p:nvSpPr>
            <p:cNvPr id="689" name="Google Shape;689;p67"/>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90" name="Google Shape;690;p67"/>
            <p:cNvSpPr txBox="1"/>
            <p:nvPr/>
          </p:nvSpPr>
          <p:spPr>
            <a:xfrm>
              <a:off x="0" y="2448"/>
              <a:ext cx="2029"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10.13</a:t>
              </a:r>
              <a:endParaRPr/>
            </a:p>
          </p:txBody>
        </p:sp>
      </p:grpSp>
      <p:sp>
        <p:nvSpPr>
          <p:cNvPr id="691" name="Google Shape;691;p6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58</a:t>
            </a:fld>
            <a:endParaRPr/>
          </a:p>
        </p:txBody>
      </p:sp>
      <p:sp>
        <p:nvSpPr>
          <p:cNvPr id="698" name="Google Shape;698;p6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10.16:  </a:t>
            </a:r>
            <a:r>
              <a:rPr lang="en-US" sz="2000" b="1" i="1" u="none">
                <a:solidFill>
                  <a:schemeClr val="dk1"/>
                </a:solidFill>
                <a:latin typeface="Times"/>
                <a:ea typeface="Times"/>
                <a:cs typeface="Times"/>
                <a:sym typeface="Times"/>
              </a:rPr>
              <a:t>Example 10.13</a:t>
            </a:r>
            <a:endParaRPr/>
          </a:p>
        </p:txBody>
      </p:sp>
      <p:pic>
        <p:nvPicPr>
          <p:cNvPr id="699" name="Google Shape;699;p68"/>
          <p:cNvPicPr preferRelativeResize="0"/>
          <p:nvPr/>
        </p:nvPicPr>
        <p:blipFill rotWithShape="1">
          <a:blip r:embed="rId3">
            <a:alphaModFix/>
          </a:blip>
          <a:srcRect/>
          <a:stretch/>
        </p:blipFill>
        <p:spPr>
          <a:xfrm>
            <a:off x="342900" y="2286000"/>
            <a:ext cx="3130550" cy="2619375"/>
          </a:xfrm>
          <a:prstGeom prst="rect">
            <a:avLst/>
          </a:prstGeom>
          <a:noFill/>
          <a:ln>
            <a:noFill/>
          </a:ln>
        </p:spPr>
      </p:pic>
      <p:pic>
        <p:nvPicPr>
          <p:cNvPr id="700" name="Google Shape;700;p68"/>
          <p:cNvPicPr preferRelativeResize="0"/>
          <p:nvPr/>
        </p:nvPicPr>
        <p:blipFill rotWithShape="1">
          <a:blip r:embed="rId4">
            <a:alphaModFix/>
          </a:blip>
          <a:srcRect/>
          <a:stretch/>
        </p:blipFill>
        <p:spPr>
          <a:xfrm>
            <a:off x="5502275" y="2286000"/>
            <a:ext cx="3108325" cy="2619375"/>
          </a:xfrm>
          <a:prstGeom prst="rect">
            <a:avLst/>
          </a:prstGeom>
          <a:noFill/>
          <a:ln>
            <a:noFill/>
          </a:ln>
        </p:spPr>
      </p:pic>
      <p:pic>
        <p:nvPicPr>
          <p:cNvPr id="701" name="Google Shape;701;p68"/>
          <p:cNvPicPr preferRelativeResize="0"/>
          <p:nvPr/>
        </p:nvPicPr>
        <p:blipFill rotWithShape="1">
          <a:blip r:embed="rId5">
            <a:alphaModFix/>
          </a:blip>
          <a:srcRect/>
          <a:stretch/>
        </p:blipFill>
        <p:spPr>
          <a:xfrm>
            <a:off x="3473450" y="4495800"/>
            <a:ext cx="2022475" cy="688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9"/>
                                        </p:tgtEl>
                                        <p:attrNameLst>
                                          <p:attrName>style.visibility</p:attrName>
                                        </p:attrNameLst>
                                      </p:cBhvr>
                                      <p:to>
                                        <p:strVal val="visible"/>
                                      </p:to>
                                    </p:set>
                                    <p:animEffect transition="in" filter="fade">
                                      <p:cBhvr>
                                        <p:cTn id="7" dur="500"/>
                                        <p:tgtEl>
                                          <p:spTgt spid="6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1"/>
                                        </p:tgtEl>
                                        <p:attrNameLst>
                                          <p:attrName>style.visibility</p:attrName>
                                        </p:attrNameLst>
                                      </p:cBhvr>
                                      <p:to>
                                        <p:strVal val="visible"/>
                                      </p:to>
                                    </p:set>
                                    <p:animEffect transition="in" filter="fade">
                                      <p:cBhvr>
                                        <p:cTn id="12" dur="500"/>
                                        <p:tgtEl>
                                          <p:spTgt spid="7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0"/>
                                        </p:tgtEl>
                                        <p:attrNameLst>
                                          <p:attrName>style.visibility</p:attrName>
                                        </p:attrNameLst>
                                      </p:cBhvr>
                                      <p:to>
                                        <p:strVal val="visible"/>
                                      </p:to>
                                    </p:set>
                                    <p:animEffect transition="in" filter="fade">
                                      <p:cBhvr>
                                        <p:cTn id="17" dur="500"/>
                                        <p:tgtEl>
                                          <p:spTgt spid="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9"/>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10.5</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Procedure to calculate the traditional checksum</a:t>
            </a:r>
            <a:endParaRPr/>
          </a:p>
        </p:txBody>
      </p:sp>
      <p:pic>
        <p:nvPicPr>
          <p:cNvPr id="708" name="Google Shape;708;p69"/>
          <p:cNvPicPr preferRelativeResize="0"/>
          <p:nvPr/>
        </p:nvPicPr>
        <p:blipFill rotWithShape="1">
          <a:blip r:embed="rId3">
            <a:alphaModFix/>
          </a:blip>
          <a:srcRect/>
          <a:stretch/>
        </p:blipFill>
        <p:spPr>
          <a:xfrm>
            <a:off x="0" y="-6350"/>
            <a:ext cx="701675" cy="555625"/>
          </a:xfrm>
          <a:prstGeom prst="rect">
            <a:avLst/>
          </a:prstGeom>
          <a:noFill/>
          <a:ln>
            <a:noFill/>
          </a:ln>
        </p:spPr>
      </p:pic>
      <p:grpSp>
        <p:nvGrpSpPr>
          <p:cNvPr id="709" name="Google Shape;709;p69"/>
          <p:cNvGrpSpPr/>
          <p:nvPr/>
        </p:nvGrpSpPr>
        <p:grpSpPr>
          <a:xfrm>
            <a:off x="338137" y="2133600"/>
            <a:ext cx="8431212" cy="3103562"/>
            <a:chOff x="337463" y="2133600"/>
            <a:chExt cx="8432616" cy="3103099"/>
          </a:xfrm>
        </p:grpSpPr>
        <p:pic>
          <p:nvPicPr>
            <p:cNvPr id="710" name="Google Shape;710;p69"/>
            <p:cNvPicPr preferRelativeResize="0"/>
            <p:nvPr/>
          </p:nvPicPr>
          <p:blipFill rotWithShape="1">
            <a:blip r:embed="rId4">
              <a:alphaModFix/>
            </a:blip>
            <a:srcRect/>
            <a:stretch/>
          </p:blipFill>
          <p:spPr>
            <a:xfrm>
              <a:off x="337463" y="2133600"/>
              <a:ext cx="8432616" cy="3103099"/>
            </a:xfrm>
            <a:prstGeom prst="rect">
              <a:avLst/>
            </a:prstGeom>
            <a:noFill/>
            <a:ln>
              <a:noFill/>
            </a:ln>
          </p:spPr>
        </p:pic>
        <p:sp>
          <p:nvSpPr>
            <p:cNvPr id="711" name="Google Shape;711;p69"/>
            <p:cNvSpPr txBox="1"/>
            <p:nvPr/>
          </p:nvSpPr>
          <p:spPr>
            <a:xfrm>
              <a:off x="381000" y="2133600"/>
              <a:ext cx="8138160" cy="3017520"/>
            </a:xfrm>
            <a:prstGeom prst="rect">
              <a:avLst/>
            </a:prstGeom>
            <a:noFill/>
            <a:ln w="101600" cap="flat" cmpd="sng">
              <a:solidFill>
                <a:srgbClr val="0000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712" name="Google Shape;712;p6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6</a:t>
            </a:fld>
            <a:endParaRPr/>
          </a:p>
        </p:txBody>
      </p:sp>
      <p:sp>
        <p:nvSpPr>
          <p:cNvPr id="157" name="Google Shape;157;p2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8" name="Google Shape;158;p2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9" name="Google Shape;159;p2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0" name="Google Shape;160;p2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1" name="Google Shape;161;p2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2" name="Google Shape;162;p2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3" name="Google Shape;163;p2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4" name="Google Shape;164;p21"/>
          <p:cNvSpPr txBox="1"/>
          <p:nvPr/>
        </p:nvSpPr>
        <p:spPr>
          <a:xfrm>
            <a:off x="1143000" y="0"/>
            <a:ext cx="452755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10.1.1  Types of Errors</a:t>
            </a:r>
            <a:endParaRPr/>
          </a:p>
        </p:txBody>
      </p:sp>
      <p:sp>
        <p:nvSpPr>
          <p:cNvPr id="165" name="Google Shape;165;p21"/>
          <p:cNvSpPr txBox="1"/>
          <p:nvPr/>
        </p:nvSpPr>
        <p:spPr>
          <a:xfrm>
            <a:off x="381000" y="1293812"/>
            <a:ext cx="7924800" cy="43624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Whenever bits flow from one point to another, they are subject to unpredictable changes because of interference. </a:t>
            </a:r>
            <a:r>
              <a:rPr lang="en-US" sz="2800" b="1" i="1" u="none" dirty="0">
                <a:solidFill>
                  <a:srgbClr val="00B0F0"/>
                </a:solidFill>
                <a:latin typeface="Times New Roman"/>
                <a:ea typeface="Times New Roman"/>
                <a:cs typeface="Times New Roman"/>
                <a:sym typeface="Times New Roman"/>
              </a:rPr>
              <a:t>This interference can change the shape of the signal. The term single-bit error means that only 1 bit of a given data unit (such as a byte, character, or packet) is changed from 1 to 0 or from 0 to 1. The term burst error means that 2 or more bits in the data unit have changed from 1 to 0 or from 0 to 1</a:t>
            </a:r>
            <a:r>
              <a:rPr lang="en-US" sz="2800" b="1" i="1" u="none" dirty="0">
                <a:solidFill>
                  <a:schemeClr val="dk1"/>
                </a:solidFill>
                <a:latin typeface="Times New Roman"/>
                <a:ea typeface="Times New Roman"/>
                <a:cs typeface="Times New Roman"/>
                <a:sym typeface="Times New Roman"/>
              </a:rPr>
              <a:t>. Figure 10.1 shows the effect of a single-bit and a burst error on a data unit.</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7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60</a:t>
            </a:fld>
            <a:endParaRPr/>
          </a:p>
        </p:txBody>
      </p:sp>
      <p:sp>
        <p:nvSpPr>
          <p:cNvPr id="719" name="Google Shape;719;p70"/>
          <p:cNvSpPr txBox="1"/>
          <p:nvPr/>
        </p:nvSpPr>
        <p:spPr>
          <a:xfrm>
            <a:off x="152400" y="15240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10.17:  </a:t>
            </a:r>
            <a:r>
              <a:rPr lang="en-US" sz="2000" b="1" i="1" u="none">
                <a:solidFill>
                  <a:schemeClr val="dk1"/>
                </a:solidFill>
                <a:latin typeface="Times"/>
                <a:ea typeface="Times"/>
                <a:cs typeface="Times"/>
                <a:sym typeface="Times"/>
              </a:rPr>
              <a:t>Algorithm to calculate a traditional checksum</a:t>
            </a:r>
            <a:endParaRPr/>
          </a:p>
        </p:txBody>
      </p:sp>
      <p:pic>
        <p:nvPicPr>
          <p:cNvPr id="720" name="Google Shape;720;p70"/>
          <p:cNvPicPr preferRelativeResize="0"/>
          <p:nvPr/>
        </p:nvPicPr>
        <p:blipFill rotWithShape="1">
          <a:blip r:embed="rId3">
            <a:alphaModFix/>
          </a:blip>
          <a:srcRect/>
          <a:stretch/>
        </p:blipFill>
        <p:spPr>
          <a:xfrm>
            <a:off x="3181350" y="603250"/>
            <a:ext cx="5505450" cy="5724525"/>
          </a:xfrm>
          <a:prstGeom prst="rect">
            <a:avLst/>
          </a:prstGeom>
          <a:noFill/>
          <a:ln>
            <a:noFill/>
          </a:ln>
        </p:spPr>
      </p:pic>
      <p:pic>
        <p:nvPicPr>
          <p:cNvPr id="721" name="Google Shape;721;p70"/>
          <p:cNvPicPr preferRelativeResize="0"/>
          <p:nvPr/>
        </p:nvPicPr>
        <p:blipFill rotWithShape="1">
          <a:blip r:embed="rId4">
            <a:alphaModFix/>
          </a:blip>
          <a:srcRect/>
          <a:stretch/>
        </p:blipFill>
        <p:spPr>
          <a:xfrm>
            <a:off x="152400" y="2038350"/>
            <a:ext cx="2771775" cy="18145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0"/>
                                        </p:tgtEl>
                                        <p:attrNameLst>
                                          <p:attrName>style.visibility</p:attrName>
                                        </p:attrNameLst>
                                      </p:cBhvr>
                                      <p:to>
                                        <p:strVal val="visible"/>
                                      </p:to>
                                    </p:set>
                                    <p:animEffect transition="in" filter="fade">
                                      <p:cBhvr>
                                        <p:cTn id="7" dur="500"/>
                                        <p:tgtEl>
                                          <p:spTgt spid="72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21"/>
                                        </p:tgtEl>
                                        <p:attrNameLst>
                                          <p:attrName>style.visibility</p:attrName>
                                        </p:attrNameLst>
                                      </p:cBhvr>
                                      <p:to>
                                        <p:strVal val="visible"/>
                                      </p:to>
                                    </p:set>
                                    <p:anim calcmode="lin" valueType="num">
                                      <p:cBhvr additive="base">
                                        <p:cTn id="12" dur="500"/>
                                        <p:tgtEl>
                                          <p:spTgt spid="72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7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61</a:t>
            </a:fld>
            <a:endParaRPr/>
          </a:p>
        </p:txBody>
      </p:sp>
      <p:sp>
        <p:nvSpPr>
          <p:cNvPr id="728" name="Google Shape;728;p7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29" name="Google Shape;729;p7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30" name="Google Shape;730;p7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31" name="Google Shape;731;p7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32" name="Google Shape;732;p7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33" name="Google Shape;733;p7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34" name="Google Shape;734;p7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35" name="Google Shape;735;p71"/>
          <p:cNvSpPr txBox="1"/>
          <p:nvPr/>
        </p:nvSpPr>
        <p:spPr>
          <a:xfrm>
            <a:off x="1143000" y="0"/>
            <a:ext cx="4997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10.4.2  Other Approaches</a:t>
            </a:r>
            <a:endParaRPr/>
          </a:p>
        </p:txBody>
      </p:sp>
      <p:sp>
        <p:nvSpPr>
          <p:cNvPr id="736" name="Google Shape;736;p71"/>
          <p:cNvSpPr txBox="1"/>
          <p:nvPr/>
        </p:nvSpPr>
        <p:spPr>
          <a:xfrm>
            <a:off x="381000" y="1293812"/>
            <a:ext cx="7924800" cy="39354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As mentioned before, there is one major problem with the traditional checksum calculation. If two 16-bit items are transposed in transmission, the checksum cannot catch this error. The reason is that the traditional checksum is not weighted: it treats each data item equally. </a:t>
            </a:r>
            <a:r>
              <a:rPr lang="en-US" sz="2800" b="1" i="1" u="none" dirty="0">
                <a:solidFill>
                  <a:schemeClr val="dk1"/>
                </a:solidFill>
                <a:latin typeface="Times New Roman"/>
                <a:ea typeface="Times New Roman"/>
                <a:cs typeface="Times New Roman"/>
                <a:sym typeface="Times New Roman"/>
              </a:rPr>
              <a:t>In other words, the order of data items is immaterial to the calculation. Several approaches have been used to prevent this problem. We mention two of them here: Fletcher and Adler.</a:t>
            </a:r>
            <a:endParaRP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7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62</a:t>
            </a:fld>
            <a:endParaRPr/>
          </a:p>
        </p:txBody>
      </p:sp>
      <p:sp>
        <p:nvSpPr>
          <p:cNvPr id="743" name="Google Shape;743;p7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10.18:  </a:t>
            </a:r>
            <a:r>
              <a:rPr lang="en-US" sz="2000" b="1" i="1" u="none">
                <a:solidFill>
                  <a:schemeClr val="dk1"/>
                </a:solidFill>
                <a:latin typeface="Times"/>
                <a:ea typeface="Times"/>
                <a:cs typeface="Times"/>
                <a:sym typeface="Times"/>
              </a:rPr>
              <a:t>Algorithm to calculate an 8-bit Fletcher checksum</a:t>
            </a:r>
            <a:endParaRPr/>
          </a:p>
        </p:txBody>
      </p:sp>
      <p:pic>
        <p:nvPicPr>
          <p:cNvPr id="744" name="Google Shape;744;p72"/>
          <p:cNvPicPr preferRelativeResize="0"/>
          <p:nvPr/>
        </p:nvPicPr>
        <p:blipFill rotWithShape="1">
          <a:blip r:embed="rId3">
            <a:alphaModFix/>
          </a:blip>
          <a:srcRect/>
          <a:stretch/>
        </p:blipFill>
        <p:spPr>
          <a:xfrm>
            <a:off x="468312" y="1412875"/>
            <a:ext cx="8207375" cy="4606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4"/>
                                        </p:tgtEl>
                                        <p:attrNameLst>
                                          <p:attrName>style.visibility</p:attrName>
                                        </p:attrNameLst>
                                      </p:cBhvr>
                                      <p:to>
                                        <p:strVal val="visible"/>
                                      </p:to>
                                    </p:set>
                                    <p:animEffect transition="in" filter="fade">
                                      <p:cBhvr>
                                        <p:cTn id="7" dur="500"/>
                                        <p:tgtEl>
                                          <p:spTgt spid="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7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63</a:t>
            </a:fld>
            <a:endParaRPr/>
          </a:p>
        </p:txBody>
      </p:sp>
      <p:sp>
        <p:nvSpPr>
          <p:cNvPr id="751" name="Google Shape;751;p7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10.19:  </a:t>
            </a:r>
            <a:r>
              <a:rPr lang="en-US" sz="2000" b="1" i="1" u="none">
                <a:solidFill>
                  <a:schemeClr val="dk1"/>
                </a:solidFill>
                <a:latin typeface="Times"/>
                <a:ea typeface="Times"/>
                <a:cs typeface="Times"/>
                <a:sym typeface="Times"/>
              </a:rPr>
              <a:t>Algorithm to calculate an Adler checksum</a:t>
            </a:r>
            <a:endParaRPr/>
          </a:p>
        </p:txBody>
      </p:sp>
      <p:pic>
        <p:nvPicPr>
          <p:cNvPr id="752" name="Google Shape;752;p73"/>
          <p:cNvPicPr preferRelativeResize="0"/>
          <p:nvPr/>
        </p:nvPicPr>
        <p:blipFill rotWithShape="1">
          <a:blip r:embed="rId3">
            <a:alphaModFix/>
          </a:blip>
          <a:srcRect/>
          <a:stretch/>
        </p:blipFill>
        <p:spPr>
          <a:xfrm>
            <a:off x="420687" y="1328737"/>
            <a:ext cx="8113712" cy="45386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2"/>
                                        </p:tgtEl>
                                        <p:attrNameLst>
                                          <p:attrName>style.visibility</p:attrName>
                                        </p:attrNameLst>
                                      </p:cBhvr>
                                      <p:to>
                                        <p:strVal val="visible"/>
                                      </p:to>
                                    </p:set>
                                    <p:animEffect transition="in" filter="fade">
                                      <p:cBhvr>
                                        <p:cTn id="7" dur="2000"/>
                                        <p:tgtEl>
                                          <p:spTgt spid="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64</a:t>
            </a:fld>
            <a:endParaRPr/>
          </a:p>
        </p:txBody>
      </p:sp>
      <p:sp>
        <p:nvSpPr>
          <p:cNvPr id="759" name="Google Shape;759;p74"/>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60" name="Google Shape;760;p74"/>
          <p:cNvSpPr txBox="1"/>
          <p:nvPr/>
        </p:nvSpPr>
        <p:spPr>
          <a:xfrm>
            <a:off x="228600" y="406400"/>
            <a:ext cx="7851775"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10-5   FORWARD ERROR CORRECTION</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761" name="Google Shape;761;p74"/>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62" name="Google Shape;762;p74"/>
          <p:cNvSpPr txBox="1"/>
          <p:nvPr/>
        </p:nvSpPr>
        <p:spPr>
          <a:xfrm>
            <a:off x="381000" y="1658937"/>
            <a:ext cx="8077200" cy="304694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rgbClr val="00B0F0"/>
                </a:solidFill>
                <a:latin typeface="Times"/>
                <a:ea typeface="Times"/>
                <a:cs typeface="Times"/>
                <a:sym typeface="Times"/>
              </a:rPr>
              <a:t>We discussed error detection and retransmission in the previous sections. However, retransmission of corrupted and lost packets is not useful for real-time multimedia transmission. We need to correct the error or reproduce the packet immediately.</a:t>
            </a:r>
            <a:endParaRPr dirty="0">
              <a:solidFill>
                <a:srgbClr val="00B0F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65</a:t>
            </a:fld>
            <a:endParaRPr/>
          </a:p>
        </p:txBody>
      </p:sp>
      <p:sp>
        <p:nvSpPr>
          <p:cNvPr id="769" name="Google Shape;769;p7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70" name="Google Shape;770;p7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71" name="Google Shape;771;p7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72" name="Google Shape;772;p7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73" name="Google Shape;773;p7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74" name="Google Shape;774;p7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75" name="Google Shape;775;p7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76" name="Google Shape;776;p75"/>
          <p:cNvSpPr txBox="1"/>
          <p:nvPr/>
        </p:nvSpPr>
        <p:spPr>
          <a:xfrm>
            <a:off x="1143000" y="0"/>
            <a:ext cx="6457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10.5.1  Using Hamming Distance</a:t>
            </a:r>
            <a:endParaRPr/>
          </a:p>
        </p:txBody>
      </p:sp>
      <p:sp>
        <p:nvSpPr>
          <p:cNvPr id="777" name="Google Shape;777;p75"/>
          <p:cNvSpPr txBox="1"/>
          <p:nvPr/>
        </p:nvSpPr>
        <p:spPr>
          <a:xfrm>
            <a:off x="381000" y="1293812"/>
            <a:ext cx="7924800" cy="39354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We earlier discussed the Hamming distance for error detection. </a:t>
            </a:r>
            <a:r>
              <a:rPr lang="en-US" sz="2800" b="1" i="1" u="none" dirty="0">
                <a:solidFill>
                  <a:srgbClr val="00B0F0"/>
                </a:solidFill>
                <a:latin typeface="Times New Roman"/>
                <a:ea typeface="Times New Roman"/>
                <a:cs typeface="Times New Roman"/>
                <a:sym typeface="Times New Roman"/>
              </a:rPr>
              <a:t>For error detection, we definitely need more distance. It can be shown that to detect t errors, we need to have </a:t>
            </a:r>
            <a:r>
              <a:rPr lang="en-US" sz="2800" b="1" i="1" u="none" dirty="0" err="1">
                <a:solidFill>
                  <a:srgbClr val="00B0F0"/>
                </a:solidFill>
                <a:latin typeface="Times New Roman"/>
                <a:ea typeface="Times New Roman"/>
                <a:cs typeface="Times New Roman"/>
                <a:sym typeface="Times New Roman"/>
              </a:rPr>
              <a:t>d</a:t>
            </a:r>
            <a:r>
              <a:rPr lang="en-US" sz="2800" b="1" i="1" u="none" baseline="-25000" dirty="0" err="1">
                <a:solidFill>
                  <a:srgbClr val="00B0F0"/>
                </a:solidFill>
                <a:latin typeface="Times New Roman"/>
                <a:ea typeface="Times New Roman"/>
                <a:cs typeface="Times New Roman"/>
                <a:sym typeface="Times New Roman"/>
              </a:rPr>
              <a:t>min</a:t>
            </a:r>
            <a:r>
              <a:rPr lang="en-US" sz="2800" b="1" i="1" u="none" dirty="0">
                <a:solidFill>
                  <a:srgbClr val="00B0F0"/>
                </a:solidFill>
                <a:latin typeface="Times New Roman"/>
                <a:ea typeface="Times New Roman"/>
                <a:cs typeface="Times New Roman"/>
                <a:sym typeface="Times New Roman"/>
              </a:rPr>
              <a:t> = 2t + 10. In other words, if we want to correct 10 bits in a packet, we need to make the minimum hamming distance 21 bits, which means a lot of redundant bits need to be sent with the data. the geometrical representation of this concept.</a:t>
            </a:r>
            <a:endParaRPr dirty="0">
              <a:solidFill>
                <a:srgbClr val="00B0F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7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66</a:t>
            </a:fld>
            <a:endParaRPr/>
          </a:p>
        </p:txBody>
      </p:sp>
      <p:sp>
        <p:nvSpPr>
          <p:cNvPr id="784" name="Google Shape;784;p7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10.20:  </a:t>
            </a:r>
            <a:r>
              <a:rPr lang="en-US" sz="2000" b="1" i="1" u="none">
                <a:solidFill>
                  <a:schemeClr val="dk1"/>
                </a:solidFill>
                <a:latin typeface="Times"/>
                <a:ea typeface="Times"/>
                <a:cs typeface="Times"/>
                <a:sym typeface="Times"/>
              </a:rPr>
              <a:t>Hamming distance for error correction</a:t>
            </a:r>
            <a:endParaRPr/>
          </a:p>
        </p:txBody>
      </p:sp>
      <p:pic>
        <p:nvPicPr>
          <p:cNvPr id="785" name="Google Shape;785;p76"/>
          <p:cNvPicPr preferRelativeResize="0"/>
          <p:nvPr/>
        </p:nvPicPr>
        <p:blipFill rotWithShape="1">
          <a:blip r:embed="rId3">
            <a:alphaModFix/>
          </a:blip>
          <a:srcRect/>
          <a:stretch/>
        </p:blipFill>
        <p:spPr>
          <a:xfrm>
            <a:off x="609600" y="1981200"/>
            <a:ext cx="7913687" cy="28305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85"/>
                                        </p:tgtEl>
                                        <p:attrNameLst>
                                          <p:attrName>style.visibility</p:attrName>
                                        </p:attrNameLst>
                                      </p:cBhvr>
                                      <p:to>
                                        <p:strVal val="visible"/>
                                      </p:to>
                                    </p:set>
                                    <p:anim calcmode="lin" valueType="num">
                                      <p:cBhvr additive="base">
                                        <p:cTn id="7" dur="1750"/>
                                        <p:tgtEl>
                                          <p:spTgt spid="785"/>
                                        </p:tgtEl>
                                        <p:attrNameLst>
                                          <p:attrName>ppt_w</p:attrName>
                                        </p:attrNameLst>
                                      </p:cBhvr>
                                      <p:tavLst>
                                        <p:tav tm="0">
                                          <p:val>
                                            <p:strVal val="0"/>
                                          </p:val>
                                        </p:tav>
                                        <p:tav tm="100000">
                                          <p:val>
                                            <p:strVal val="#ppt_w"/>
                                          </p:val>
                                        </p:tav>
                                      </p:tavLst>
                                    </p:anim>
                                    <p:anim calcmode="lin" valueType="num">
                                      <p:cBhvr additive="base">
                                        <p:cTn id="8" dur="1750"/>
                                        <p:tgtEl>
                                          <p:spTgt spid="78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67</a:t>
            </a:fld>
            <a:endParaRPr/>
          </a:p>
        </p:txBody>
      </p:sp>
      <p:sp>
        <p:nvSpPr>
          <p:cNvPr id="792" name="Google Shape;792;p7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93" name="Google Shape;793;p7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94" name="Google Shape;794;p7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95" name="Google Shape;795;p7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96" name="Google Shape;796;p7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97" name="Google Shape;797;p7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98" name="Google Shape;798;p7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99" name="Google Shape;799;p77"/>
          <p:cNvSpPr txBox="1"/>
          <p:nvPr/>
        </p:nvSpPr>
        <p:spPr>
          <a:xfrm>
            <a:off x="1143000" y="0"/>
            <a:ext cx="3727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10.5.2  Using XOR</a:t>
            </a:r>
            <a:endParaRPr/>
          </a:p>
        </p:txBody>
      </p:sp>
      <p:sp>
        <p:nvSpPr>
          <p:cNvPr id="800" name="Google Shape;800;p77"/>
          <p:cNvSpPr txBox="1"/>
          <p:nvPr/>
        </p:nvSpPr>
        <p:spPr>
          <a:xfrm>
            <a:off x="381000" y="1293812"/>
            <a:ext cx="7924800" cy="9461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Another recommendation is to use the property of the exclusive OR operation as shown below.</a:t>
            </a:r>
            <a:endParaRPr/>
          </a:p>
        </p:txBody>
      </p:sp>
      <p:pic>
        <p:nvPicPr>
          <p:cNvPr id="801" name="Google Shape;801;p77"/>
          <p:cNvPicPr preferRelativeResize="0"/>
          <p:nvPr/>
        </p:nvPicPr>
        <p:blipFill rotWithShape="1">
          <a:blip r:embed="rId3">
            <a:alphaModFix/>
          </a:blip>
          <a:srcRect/>
          <a:stretch/>
        </p:blipFill>
        <p:spPr>
          <a:xfrm>
            <a:off x="1604962" y="2828925"/>
            <a:ext cx="5619750" cy="800100"/>
          </a:xfrm>
          <a:prstGeom prst="rect">
            <a:avLst/>
          </a:prstGeom>
          <a:noFill/>
          <a:ln>
            <a:noFill/>
          </a:ln>
        </p:spPr>
      </p:pic>
      <p:pic>
        <p:nvPicPr>
          <p:cNvPr id="802" name="Google Shape;802;p77"/>
          <p:cNvPicPr preferRelativeResize="0"/>
          <p:nvPr/>
        </p:nvPicPr>
        <p:blipFill rotWithShape="1">
          <a:blip r:embed="rId4">
            <a:alphaModFix/>
          </a:blip>
          <a:srcRect/>
          <a:stretch/>
        </p:blipFill>
        <p:spPr>
          <a:xfrm>
            <a:off x="1566862" y="4953000"/>
            <a:ext cx="5695950" cy="1028700"/>
          </a:xfrm>
          <a:prstGeom prst="rect">
            <a:avLst/>
          </a:prstGeom>
          <a:noFill/>
          <a:ln>
            <a:noFill/>
          </a:ln>
        </p:spPr>
      </p:pic>
      <p:sp>
        <p:nvSpPr>
          <p:cNvPr id="803" name="Google Shape;803;p77"/>
          <p:cNvSpPr txBox="1"/>
          <p:nvPr/>
        </p:nvSpPr>
        <p:spPr>
          <a:xfrm>
            <a:off x="533400" y="3922712"/>
            <a:ext cx="7924800" cy="5191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This means: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7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68</a:t>
            </a:fld>
            <a:endParaRPr/>
          </a:p>
        </p:txBody>
      </p:sp>
      <p:sp>
        <p:nvSpPr>
          <p:cNvPr id="810" name="Google Shape;810;p7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11" name="Google Shape;811;p7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12" name="Google Shape;812;p7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13" name="Google Shape;813;p7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14" name="Google Shape;814;p7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15" name="Google Shape;815;p7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16" name="Google Shape;816;p7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17" name="Google Shape;817;p78"/>
          <p:cNvSpPr txBox="1"/>
          <p:nvPr/>
        </p:nvSpPr>
        <p:spPr>
          <a:xfrm>
            <a:off x="1143000" y="0"/>
            <a:ext cx="52768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10.5.3  Chunk Interleaving</a:t>
            </a:r>
            <a:endParaRPr/>
          </a:p>
        </p:txBody>
      </p:sp>
      <p:sp>
        <p:nvSpPr>
          <p:cNvPr id="818" name="Google Shape;818;p78"/>
          <p:cNvSpPr txBox="1"/>
          <p:nvPr/>
        </p:nvSpPr>
        <p:spPr>
          <a:xfrm>
            <a:off x="381000" y="1293812"/>
            <a:ext cx="7924800" cy="26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Another way to achieve FEC in multimedia is to allow some small chunks to be missing at the receiver. We cannot afford to let all the chunks belonging to the same packet be missing; however, we can afford to let one chunk be missing in each packet.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7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69</a:t>
            </a:fld>
            <a:endParaRPr/>
          </a:p>
        </p:txBody>
      </p:sp>
      <p:sp>
        <p:nvSpPr>
          <p:cNvPr id="825" name="Google Shape;825;p7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10.21:  </a:t>
            </a:r>
            <a:r>
              <a:rPr lang="en-US" sz="2000" b="1" i="1" u="none">
                <a:solidFill>
                  <a:schemeClr val="dk1"/>
                </a:solidFill>
                <a:latin typeface="Times"/>
                <a:ea typeface="Times"/>
                <a:cs typeface="Times"/>
                <a:sym typeface="Times"/>
              </a:rPr>
              <a:t>Interleaving</a:t>
            </a:r>
            <a:endParaRPr/>
          </a:p>
        </p:txBody>
      </p:sp>
      <p:pic>
        <p:nvPicPr>
          <p:cNvPr id="826" name="Google Shape;826;p79"/>
          <p:cNvPicPr preferRelativeResize="0"/>
          <p:nvPr/>
        </p:nvPicPr>
        <p:blipFill rotWithShape="1">
          <a:blip r:embed="rId3">
            <a:alphaModFix/>
          </a:blip>
          <a:srcRect/>
          <a:stretch/>
        </p:blipFill>
        <p:spPr>
          <a:xfrm>
            <a:off x="320675" y="1666875"/>
            <a:ext cx="8518525" cy="3813175"/>
          </a:xfrm>
          <a:prstGeom prst="rect">
            <a:avLst/>
          </a:prstGeom>
          <a:noFill/>
          <a:ln>
            <a:noFill/>
          </a:ln>
        </p:spPr>
      </p:pic>
      <p:sp>
        <p:nvSpPr>
          <p:cNvPr id="2" name="TextBox 1"/>
          <p:cNvSpPr txBox="1"/>
          <p:nvPr/>
        </p:nvSpPr>
        <p:spPr>
          <a:xfrm>
            <a:off x="152400" y="5480050"/>
            <a:ext cx="9062096" cy="1200329"/>
          </a:xfrm>
          <a:prstGeom prst="rect">
            <a:avLst/>
          </a:prstGeom>
          <a:noFill/>
        </p:spPr>
        <p:txBody>
          <a:bodyPr wrap="none" rtlCol="0">
            <a:spAutoFit/>
          </a:bodyPr>
          <a:lstStyle/>
          <a:p>
            <a:r>
              <a:rPr lang="en-US" sz="2400" dirty="0" smtClean="0"/>
              <a:t>In place of 1 complete </a:t>
            </a:r>
            <a:r>
              <a:rPr lang="en-US" sz="2400" dirty="0" err="1" smtClean="0"/>
              <a:t>pakcket</a:t>
            </a:r>
            <a:r>
              <a:rPr lang="en-US" sz="2400" dirty="0" smtClean="0"/>
              <a:t> is missing we afford one portion </a:t>
            </a:r>
          </a:p>
          <a:p>
            <a:r>
              <a:rPr lang="en-US" sz="2400" dirty="0" smtClean="0"/>
              <a:t>from each packet we correct it by assuming what is next of bit by </a:t>
            </a:r>
          </a:p>
          <a:p>
            <a:r>
              <a:rPr lang="en-US" sz="2400" dirty="0" smtClean="0"/>
              <a:t>see left and right bits</a:t>
            </a:r>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6"/>
                                        </p:tgtEl>
                                        <p:attrNameLst>
                                          <p:attrName>style.visibility</p:attrName>
                                        </p:attrNameLst>
                                      </p:cBhvr>
                                      <p:to>
                                        <p:strVal val="visible"/>
                                      </p:to>
                                    </p:set>
                                    <p:animEffect transition="in" filter="fade">
                                      <p:cBhvr>
                                        <p:cTn id="7" dur="35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7</a:t>
            </a:fld>
            <a:endParaRPr/>
          </a:p>
        </p:txBody>
      </p:sp>
      <p:sp>
        <p:nvSpPr>
          <p:cNvPr id="172" name="Google Shape;172;p2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10.1:  </a:t>
            </a:r>
            <a:r>
              <a:rPr lang="en-US" sz="2000" b="1" i="1" u="none">
                <a:solidFill>
                  <a:schemeClr val="dk1"/>
                </a:solidFill>
                <a:latin typeface="Times"/>
                <a:ea typeface="Times"/>
                <a:cs typeface="Times"/>
                <a:sym typeface="Times"/>
              </a:rPr>
              <a:t>Single-bit and burst error</a:t>
            </a:r>
            <a:endParaRPr/>
          </a:p>
        </p:txBody>
      </p:sp>
      <p:pic>
        <p:nvPicPr>
          <p:cNvPr id="173" name="Google Shape;173;p22"/>
          <p:cNvPicPr preferRelativeResize="0"/>
          <p:nvPr/>
        </p:nvPicPr>
        <p:blipFill rotWithShape="1">
          <a:blip r:embed="rId3">
            <a:alphaModFix/>
          </a:blip>
          <a:srcRect/>
          <a:stretch/>
        </p:blipFill>
        <p:spPr>
          <a:xfrm>
            <a:off x="304800" y="1608137"/>
            <a:ext cx="3308350" cy="1458912"/>
          </a:xfrm>
          <a:prstGeom prst="rect">
            <a:avLst/>
          </a:prstGeom>
          <a:noFill/>
          <a:ln>
            <a:noFill/>
          </a:ln>
        </p:spPr>
      </p:pic>
      <p:pic>
        <p:nvPicPr>
          <p:cNvPr id="174" name="Google Shape;174;p22"/>
          <p:cNvPicPr preferRelativeResize="0"/>
          <p:nvPr/>
        </p:nvPicPr>
        <p:blipFill rotWithShape="1">
          <a:blip r:embed="rId4">
            <a:alphaModFix/>
          </a:blip>
          <a:srcRect/>
          <a:stretch/>
        </p:blipFill>
        <p:spPr>
          <a:xfrm>
            <a:off x="3603625" y="3657600"/>
            <a:ext cx="5083175" cy="19923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8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70</a:t>
            </a:fld>
            <a:endParaRPr/>
          </a:p>
        </p:txBody>
      </p:sp>
      <p:sp>
        <p:nvSpPr>
          <p:cNvPr id="833" name="Google Shape;833;p8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34" name="Google Shape;834;p8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35" name="Google Shape;835;p8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36" name="Google Shape;836;p8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37" name="Google Shape;837;p8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38" name="Google Shape;838;p8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39" name="Google Shape;839;p8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40" name="Google Shape;840;p80"/>
          <p:cNvSpPr txBox="1"/>
          <p:nvPr/>
        </p:nvSpPr>
        <p:spPr>
          <a:xfrm>
            <a:off x="1143000" y="0"/>
            <a:ext cx="3663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10.5.4  Combining</a:t>
            </a:r>
            <a:endParaRPr/>
          </a:p>
        </p:txBody>
      </p:sp>
      <p:sp>
        <p:nvSpPr>
          <p:cNvPr id="841" name="Google Shape;841;p80"/>
          <p:cNvSpPr txBox="1"/>
          <p:nvPr/>
        </p:nvSpPr>
        <p:spPr>
          <a:xfrm>
            <a:off x="381000" y="1293812"/>
            <a:ext cx="7924800" cy="26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Hamming distance and interleaving can be combined. We can first create n-bit packets that can correct t-bit errors. Then we interleave m rows and send the bits column by column. In this way, we can automatically correct burst errors up to m × t bits of errors.</a:t>
            </a:r>
            <a:endParaRPr dirty="0">
              <a:solidFill>
                <a:srgbClr val="00B0F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8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71</a:t>
            </a:fld>
            <a:endParaRPr/>
          </a:p>
        </p:txBody>
      </p:sp>
      <p:sp>
        <p:nvSpPr>
          <p:cNvPr id="848" name="Google Shape;848;p8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49" name="Google Shape;849;p8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50" name="Google Shape;850;p8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51" name="Google Shape;851;p8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52" name="Google Shape;852;p8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53" name="Google Shape;853;p8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54" name="Google Shape;854;p8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855" name="Google Shape;855;p81"/>
          <p:cNvSpPr txBox="1"/>
          <p:nvPr/>
        </p:nvSpPr>
        <p:spPr>
          <a:xfrm>
            <a:off x="1143000" y="0"/>
            <a:ext cx="4248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10.5.5  Compounding</a:t>
            </a:r>
            <a:endParaRPr/>
          </a:p>
        </p:txBody>
      </p:sp>
      <p:sp>
        <p:nvSpPr>
          <p:cNvPr id="856" name="Google Shape;856;p81"/>
          <p:cNvSpPr txBox="1"/>
          <p:nvPr/>
        </p:nvSpPr>
        <p:spPr>
          <a:xfrm>
            <a:off x="381000" y="1293812"/>
            <a:ext cx="7924800" cy="26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Still another solution is to create a duplicate of each packet with a low-resolution redundancy and combine the redundant version with the next packet. For example, we can create four low-resolution packets out of five high-resolution packets and send</a:t>
            </a:r>
            <a:endParaRPr dirty="0">
              <a:solidFill>
                <a:srgbClr val="00B0F0"/>
              </a:solidFill>
            </a:endParaRPr>
          </a:p>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them </a:t>
            </a:r>
            <a:r>
              <a:rPr lang="en-US" sz="2800" b="1" i="1" u="none" dirty="0">
                <a:solidFill>
                  <a:schemeClr val="dk1"/>
                </a:solidFill>
                <a:latin typeface="Times New Roman"/>
                <a:ea typeface="Times New Roman"/>
                <a:cs typeface="Times New Roman"/>
                <a:sym typeface="Times New Roman"/>
              </a:rPr>
              <a:t>as shown in Figure 10.22.</a:t>
            </a:r>
            <a:endParaRP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8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72</a:t>
            </a:fld>
            <a:endParaRPr/>
          </a:p>
        </p:txBody>
      </p:sp>
      <p:sp>
        <p:nvSpPr>
          <p:cNvPr id="863" name="Google Shape;863;p8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10.22:  </a:t>
            </a:r>
            <a:r>
              <a:rPr lang="en-US" sz="2000" b="1" i="1" u="none">
                <a:solidFill>
                  <a:schemeClr val="dk1"/>
                </a:solidFill>
                <a:latin typeface="Times"/>
                <a:ea typeface="Times"/>
                <a:cs typeface="Times"/>
                <a:sym typeface="Times"/>
              </a:rPr>
              <a:t>Compounding high-and-low resolution packets</a:t>
            </a:r>
            <a:endParaRPr/>
          </a:p>
        </p:txBody>
      </p:sp>
      <p:pic>
        <p:nvPicPr>
          <p:cNvPr id="864" name="Google Shape;864;p82"/>
          <p:cNvPicPr preferRelativeResize="0"/>
          <p:nvPr/>
        </p:nvPicPr>
        <p:blipFill rotWithShape="1">
          <a:blip r:embed="rId3">
            <a:alphaModFix/>
          </a:blip>
          <a:srcRect/>
          <a:stretch/>
        </p:blipFill>
        <p:spPr>
          <a:xfrm>
            <a:off x="347662" y="2559050"/>
            <a:ext cx="8110537" cy="3613150"/>
          </a:xfrm>
          <a:prstGeom prst="rect">
            <a:avLst/>
          </a:prstGeom>
          <a:noFill/>
          <a:ln>
            <a:noFill/>
          </a:ln>
        </p:spPr>
      </p:pic>
      <p:pic>
        <p:nvPicPr>
          <p:cNvPr id="865" name="Google Shape;865;p82"/>
          <p:cNvPicPr preferRelativeResize="0"/>
          <p:nvPr/>
        </p:nvPicPr>
        <p:blipFill rotWithShape="1">
          <a:blip r:embed="rId4">
            <a:alphaModFix/>
          </a:blip>
          <a:srcRect/>
          <a:stretch/>
        </p:blipFill>
        <p:spPr>
          <a:xfrm>
            <a:off x="3657600" y="838200"/>
            <a:ext cx="5156200" cy="949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4"/>
                                        </p:tgtEl>
                                        <p:attrNameLst>
                                          <p:attrName>style.visibility</p:attrName>
                                        </p:attrNameLst>
                                      </p:cBhvr>
                                      <p:to>
                                        <p:strVal val="visible"/>
                                      </p:to>
                                    </p:set>
                                    <p:animEffect transition="in" filter="fade">
                                      <p:cBhvr>
                                        <p:cTn id="7" dur="2000"/>
                                        <p:tgtEl>
                                          <p:spTgt spid="8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5"/>
                                        </p:tgtEl>
                                        <p:attrNameLst>
                                          <p:attrName>style.visibility</p:attrName>
                                        </p:attrNameLst>
                                      </p:cBhvr>
                                      <p:to>
                                        <p:strVal val="visible"/>
                                      </p:to>
                                    </p:set>
                                    <p:animEffect transition="in" filter="fade">
                                      <p:cBhvr>
                                        <p:cTn id="12" dur="1822"/>
                                        <p:tgtEl>
                                          <p:spTgt spid="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8</a:t>
            </a:fld>
            <a:endParaRPr/>
          </a:p>
        </p:txBody>
      </p:sp>
      <p:sp>
        <p:nvSpPr>
          <p:cNvPr id="181" name="Google Shape;181;p2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2" name="Google Shape;182;p2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3" name="Google Shape;183;p2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4" name="Google Shape;184;p2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5" name="Google Shape;185;p2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6" name="Google Shape;186;p2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7" name="Google Shape;187;p2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8" name="Google Shape;188;p23"/>
          <p:cNvSpPr txBox="1"/>
          <p:nvPr/>
        </p:nvSpPr>
        <p:spPr>
          <a:xfrm>
            <a:off x="1143000" y="0"/>
            <a:ext cx="3954462"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10.1.2  Redundancy</a:t>
            </a:r>
            <a:endParaRPr/>
          </a:p>
        </p:txBody>
      </p:sp>
      <p:sp>
        <p:nvSpPr>
          <p:cNvPr id="189" name="Google Shape;189;p23"/>
          <p:cNvSpPr txBox="1"/>
          <p:nvPr/>
        </p:nvSpPr>
        <p:spPr>
          <a:xfrm>
            <a:off x="381000" y="1293812"/>
            <a:ext cx="7924800" cy="26781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The central concept in detecting or correcting errors is redundancy. To be able to detect or correct errors, </a:t>
            </a:r>
            <a:r>
              <a:rPr lang="en-US" sz="2800" b="1" i="1" u="none" dirty="0">
                <a:solidFill>
                  <a:srgbClr val="00B0F0"/>
                </a:solidFill>
                <a:latin typeface="Times New Roman"/>
                <a:ea typeface="Times New Roman"/>
                <a:cs typeface="Times New Roman"/>
                <a:sym typeface="Times New Roman"/>
              </a:rPr>
              <a:t>we need to send some extra bits with our data. These redundant bits are added by the sender and removed by the receiver. Their presence allows the receiver to detect or correct corrupted bits.</a:t>
            </a:r>
            <a:endParaRPr dirty="0">
              <a:solidFill>
                <a:srgbClr val="00B0F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10.</a:t>
            </a:r>
            <a:fld id="{00000000-1234-1234-1234-123412341234}" type="slidenum">
              <a:rPr lang="en-US" sz="1200" b="1" i="0" u="none">
                <a:solidFill>
                  <a:schemeClr val="dk1"/>
                </a:solidFill>
                <a:latin typeface="Arial"/>
                <a:ea typeface="Arial"/>
                <a:cs typeface="Arial"/>
                <a:sym typeface="Arial"/>
              </a:rPr>
              <a:t>9</a:t>
            </a:fld>
            <a:endParaRPr/>
          </a:p>
        </p:txBody>
      </p:sp>
      <p:sp>
        <p:nvSpPr>
          <p:cNvPr id="196" name="Google Shape;196;p2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7" name="Google Shape;197;p2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8" name="Google Shape;198;p2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9" name="Google Shape;199;p2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0" name="Google Shape;200;p2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1" name="Google Shape;201;p2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2" name="Google Shape;202;p2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3" name="Google Shape;203;p24"/>
          <p:cNvSpPr txBox="1"/>
          <p:nvPr/>
        </p:nvSpPr>
        <p:spPr>
          <a:xfrm>
            <a:off x="1143000" y="0"/>
            <a:ext cx="7042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10.1.3  Detection versus Correction</a:t>
            </a:r>
            <a:endParaRPr/>
          </a:p>
        </p:txBody>
      </p:sp>
      <p:sp>
        <p:nvSpPr>
          <p:cNvPr id="204" name="Google Shape;204;p24"/>
          <p:cNvSpPr txBox="1"/>
          <p:nvPr/>
        </p:nvSpPr>
        <p:spPr>
          <a:xfrm>
            <a:off x="381000" y="1293812"/>
            <a:ext cx="7924800" cy="350837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 correction of errors is more difficult than the detection. In error detection, we are only looking to see if any error has occurred. The answer is a simple yes or no. We are not even interested in the number of corrupted bits. A single-bit error is the same for us as a burst error. In error correction, we need to know the exact number of bits that are corrupted and, more importantly, their location in the message.</a:t>
            </a:r>
            <a:endParaRPr/>
          </a:p>
        </p:txBody>
      </p:sp>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2962</Words>
  <Application>Microsoft Office PowerPoint</Application>
  <PresentationFormat>On-screen Show (4:3)</PresentationFormat>
  <Paragraphs>319</Paragraphs>
  <Slides>72</Slides>
  <Notes>67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72</vt:i4>
      </vt:variant>
    </vt:vector>
  </HeadingPairs>
  <TitlesOfParts>
    <vt:vector size="82" baseType="lpstr">
      <vt:lpstr>Times New Roman</vt:lpstr>
      <vt:lpstr>Aharoni</vt:lpstr>
      <vt:lpstr>Arial</vt:lpstr>
      <vt:lpstr>Noto Sans Symbols</vt:lpstr>
      <vt:lpstr>Times</vt:lpstr>
      <vt:lpstr>Tahoma</vt:lpstr>
      <vt:lpstr>Palatino</vt:lpstr>
      <vt:lpstr>Blends</vt:lpstr>
      <vt:lpstr>Blends</vt:lpstr>
      <vt:lpstr>1_Blends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Here we use Even Parity</vt:lpstr>
      <vt:lpstr>Hamming distance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sumit kumar</cp:lastModifiedBy>
  <cp:revision>6</cp:revision>
  <dcterms:modified xsi:type="dcterms:W3CDTF">2024-05-25T07:37:16Z</dcterms:modified>
</cp:coreProperties>
</file>